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94" r:id="rId3"/>
    <p:sldId id="257" r:id="rId4"/>
    <p:sldId id="258" r:id="rId5"/>
    <p:sldId id="259" r:id="rId6"/>
    <p:sldId id="260" r:id="rId7"/>
    <p:sldId id="261" r:id="rId8"/>
    <p:sldId id="262" r:id="rId9"/>
    <p:sldId id="263" r:id="rId10"/>
    <p:sldId id="296" r:id="rId11"/>
    <p:sldId id="264" r:id="rId12"/>
    <p:sldId id="265" r:id="rId13"/>
    <p:sldId id="295" r:id="rId14"/>
    <p:sldId id="266" r:id="rId15"/>
    <p:sldId id="267" r:id="rId16"/>
    <p:sldId id="268" r:id="rId17"/>
    <p:sldId id="269" r:id="rId18"/>
    <p:sldId id="270" r:id="rId19"/>
    <p:sldId id="271" r:id="rId20"/>
    <p:sldId id="272" r:id="rId21"/>
    <p:sldId id="274" r:id="rId22"/>
    <p:sldId id="275" r:id="rId23"/>
    <p:sldId id="297" r:id="rId24"/>
    <p:sldId id="298" r:id="rId25"/>
    <p:sldId id="279" r:id="rId26"/>
    <p:sldId id="277" r:id="rId27"/>
    <p:sldId id="278" r:id="rId28"/>
    <p:sldId id="280" r:id="rId29"/>
    <p:sldId id="281" r:id="rId30"/>
    <p:sldId id="283" r:id="rId31"/>
    <p:sldId id="299" r:id="rId32"/>
    <p:sldId id="286" r:id="rId33"/>
    <p:sldId id="300" r:id="rId34"/>
    <p:sldId id="312" r:id="rId35"/>
    <p:sldId id="313" r:id="rId36"/>
    <p:sldId id="307" r:id="rId37"/>
    <p:sldId id="288" r:id="rId38"/>
    <p:sldId id="289" r:id="rId39"/>
    <p:sldId id="314" r:id="rId40"/>
    <p:sldId id="290" r:id="rId41"/>
    <p:sldId id="309" r:id="rId42"/>
    <p:sldId id="311" r:id="rId43"/>
    <p:sldId id="29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80284" autoAdjust="0"/>
  </p:normalViewPr>
  <p:slideViewPr>
    <p:cSldViewPr>
      <p:cViewPr varScale="1">
        <p:scale>
          <a:sx n="92" d="100"/>
          <a:sy n="92" d="100"/>
        </p:scale>
        <p:origin x="136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0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D4E304-AD54-4AB2-9864-1DABF73BD451}" type="datetimeFigureOut">
              <a:rPr lang="en-US" smtClean="0"/>
              <a:t>4/21/2017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CFC5D6-82ED-4454-B801-38062D9AAE43}" type="slidenum">
              <a:rPr lang="en-US" smtClean="0"/>
              <a:t>‹#›</a:t>
            </a:fld>
            <a:endParaRPr lang="en-US"/>
          </a:p>
        </p:txBody>
      </p:sp>
    </p:spTree>
    <p:extLst>
      <p:ext uri="{BB962C8B-B14F-4D97-AF65-F5344CB8AC3E}">
        <p14:creationId xmlns:p14="http://schemas.microsoft.com/office/powerpoint/2010/main" val="329980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A47C38-85AC-4BDD-B447-9DF5B52CC5E8}" type="datetimeFigureOut">
              <a:rPr lang="en-US" smtClean="0"/>
              <a:t>4/21/2017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BDDBA9B-B29D-40AF-B39A-C36AF2742970}" type="slidenum">
              <a:rPr lang="en-US" smtClean="0"/>
              <a:t>‹#›</a:t>
            </a:fld>
            <a:endParaRPr lang="en-US" dirty="0"/>
          </a:p>
        </p:txBody>
      </p:sp>
    </p:spTree>
    <p:extLst>
      <p:ext uri="{BB962C8B-B14F-4D97-AF65-F5344CB8AC3E}">
        <p14:creationId xmlns:p14="http://schemas.microsoft.com/office/powerpoint/2010/main" val="375902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DBA9B-B29D-40AF-B39A-C36AF2742970}" type="slidenum">
              <a:rPr lang="en-US" smtClean="0"/>
              <a:t>6</a:t>
            </a:fld>
            <a:endParaRPr lang="en-US" dirty="0"/>
          </a:p>
        </p:txBody>
      </p:sp>
    </p:spTree>
    <p:extLst>
      <p:ext uri="{BB962C8B-B14F-4D97-AF65-F5344CB8AC3E}">
        <p14:creationId xmlns:p14="http://schemas.microsoft.com/office/powerpoint/2010/main" val="142298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DBA9B-B29D-40AF-B39A-C36AF2742970}" type="slidenum">
              <a:rPr lang="en-US" smtClean="0"/>
              <a:t>17</a:t>
            </a:fld>
            <a:endParaRPr lang="en-US" dirty="0"/>
          </a:p>
        </p:txBody>
      </p:sp>
    </p:spTree>
    <p:extLst>
      <p:ext uri="{BB962C8B-B14F-4D97-AF65-F5344CB8AC3E}">
        <p14:creationId xmlns:p14="http://schemas.microsoft.com/office/powerpoint/2010/main" val="384964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DBA9B-B29D-40AF-B39A-C36AF2742970}" type="slidenum">
              <a:rPr lang="en-US" smtClean="0"/>
              <a:t>29</a:t>
            </a:fld>
            <a:endParaRPr lang="en-US" dirty="0"/>
          </a:p>
        </p:txBody>
      </p:sp>
    </p:spTree>
    <p:extLst>
      <p:ext uri="{BB962C8B-B14F-4D97-AF65-F5344CB8AC3E}">
        <p14:creationId xmlns:p14="http://schemas.microsoft.com/office/powerpoint/2010/main" val="902793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3851D35-ABBB-4DB2-A5CC-B80B333494F5}" type="datetimeFigureOut">
              <a:rPr lang="en-US" smtClean="0"/>
              <a:t>4/21/2017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0FA00F9-19A8-4B82-94D0-3E42C73A375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FA00F9-19A8-4B82-94D0-3E42C73A375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FA00F9-19A8-4B82-94D0-3E42C73A375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FA00F9-19A8-4B82-94D0-3E42C73A375B}"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FA00F9-19A8-4B82-94D0-3E42C73A375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0FA00F9-19A8-4B82-94D0-3E42C73A375B}"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0FA00F9-19A8-4B82-94D0-3E42C73A375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0FA00F9-19A8-4B82-94D0-3E42C73A375B}"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3851D35-ABBB-4DB2-A5CC-B80B333494F5}" type="datetimeFigureOut">
              <a:rPr lang="en-US" smtClean="0"/>
              <a:t>4/21/2017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0FA00F9-19A8-4B82-94D0-3E42C73A375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3851D35-ABBB-4DB2-A5CC-B80B333494F5}" type="datetimeFigureOut">
              <a:rPr lang="en-US" smtClean="0"/>
              <a:t>4/21/2017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0FA00F9-19A8-4B82-94D0-3E42C73A375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3851D35-ABBB-4DB2-A5CC-B80B333494F5}" type="datetimeFigureOut">
              <a:rPr lang="en-US" smtClean="0"/>
              <a:t>4/21/2017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FA00F9-19A8-4B82-94D0-3E42C73A375B}"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3851D35-ABBB-4DB2-A5CC-B80B333494F5}" type="datetimeFigureOut">
              <a:rPr lang="en-US" smtClean="0"/>
              <a:t>4/21/2017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FA00F9-19A8-4B82-94D0-3E42C73A375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Introduction to Particle Physics</a:t>
            </a:r>
            <a:endParaRPr lang="en-US" dirty="0"/>
          </a:p>
        </p:txBody>
      </p:sp>
      <p:sp>
        <p:nvSpPr>
          <p:cNvPr id="3" name="Subtitle 2"/>
          <p:cNvSpPr>
            <a:spLocks noGrp="1"/>
          </p:cNvSpPr>
          <p:nvPr>
            <p:ph type="subTitle" idx="1"/>
          </p:nvPr>
        </p:nvSpPr>
        <p:spPr>
          <a:xfrm>
            <a:off x="-838200" y="3962400"/>
            <a:ext cx="7772400" cy="1199704"/>
          </a:xfrm>
        </p:spPr>
        <p:txBody>
          <a:bodyPr/>
          <a:lstStyle/>
          <a:p>
            <a:r>
              <a:rPr lang="en-US" dirty="0"/>
              <a:t>b</a:t>
            </a:r>
            <a:r>
              <a:rPr lang="en-US" dirty="0" smtClean="0"/>
              <a:t>y Eva A. </a:t>
            </a:r>
            <a:r>
              <a:rPr lang="en-US" dirty="0" smtClean="0"/>
              <a:t>Horvath</a:t>
            </a:r>
          </a:p>
          <a:p>
            <a:r>
              <a:rPr lang="en-US" sz="1000" dirty="0" smtClean="0"/>
              <a:t>© Copyright </a:t>
            </a:r>
            <a:r>
              <a:rPr lang="en-US" sz="1000" smtClean="0"/>
              <a:t>2017 Text-only by </a:t>
            </a:r>
            <a:r>
              <a:rPr lang="en-US" sz="1000" dirty="0" smtClean="0"/>
              <a:t>Eva A. Horvath</a:t>
            </a:r>
            <a:endParaRPr lang="en-US" sz="1000" dirty="0"/>
          </a:p>
        </p:txBody>
      </p:sp>
    </p:spTree>
    <p:extLst>
      <p:ext uri="{BB962C8B-B14F-4D97-AF65-F5344CB8AC3E}">
        <p14:creationId xmlns:p14="http://schemas.microsoft.com/office/powerpoint/2010/main" val="294609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a:bodyPr>
              <a:lstStyle/>
              <a:p>
                <a:r>
                  <a:rPr lang="en-US" dirty="0" smtClean="0"/>
                  <a:t>The positron is distinguished from the electron by a + superscript.  Likewise for the antiparticle of the muon.  For other anti- particles, a bar is used.  The anti-proton, </a:t>
                </a:r>
                <a14:m>
                  <m:oMath xmlns:m="http://schemas.openxmlformats.org/officeDocument/2006/math">
                    <m:acc>
                      <m:accPr>
                        <m:chr m:val="̅"/>
                        <m:ctrlPr>
                          <a:rPr lang="en-US" i="1" smtClean="0">
                            <a:latin typeface="Cambria Math" panose="02040503050406030204" pitchFamily="18" charset="0"/>
                          </a:rPr>
                        </m:ctrlPr>
                      </m:accPr>
                      <m:e>
                        <m:r>
                          <m:rPr>
                            <m:nor/>
                          </m:rPr>
                          <a:rPr lang="en-US" dirty="0"/>
                          <m:t>p</m:t>
                        </m:r>
                      </m:e>
                    </m:acc>
                  </m:oMath>
                </a14:m>
                <a:r>
                  <a:rPr lang="en-US" dirty="0" smtClean="0"/>
                  <a:t>, and the anti-neutron, </a:t>
                </a:r>
                <a14:m>
                  <m:oMath xmlns:m="http://schemas.openxmlformats.org/officeDocument/2006/math">
                    <m:acc>
                      <m:accPr>
                        <m:chr m:val="̅"/>
                        <m:ctrlPr>
                          <a:rPr lang="en-US" i="1" smtClean="0">
                            <a:latin typeface="Cambria Math" panose="02040503050406030204" pitchFamily="18" charset="0"/>
                          </a:rPr>
                        </m:ctrlPr>
                      </m:accPr>
                      <m:e>
                        <m:r>
                          <m:rPr>
                            <m:nor/>
                          </m:rPr>
                          <a:rPr lang="en-US" dirty="0"/>
                          <m:t>n</m:t>
                        </m:r>
                      </m:e>
                    </m:acc>
                  </m:oMath>
                </a14:m>
                <a:r>
                  <a:rPr lang="en-US" dirty="0" smtClean="0"/>
                  <a:t>, were discovered in the mid 1950s.</a:t>
                </a:r>
              </a:p>
              <a:p>
                <a:endParaRPr lang="en-US" dirty="0"/>
              </a:p>
              <a:p>
                <a:r>
                  <a:rPr lang="en-US" dirty="0" smtClean="0"/>
                  <a:t>Why don’t particles and anti-particles exist in equal numbers in our universe?</a:t>
                </a:r>
              </a:p>
              <a:p>
                <a:endParaRPr lang="en-US" dirty="0"/>
              </a:p>
              <a:p>
                <a:r>
                  <a:rPr lang="en-US" dirty="0" smtClean="0"/>
                  <a:t>Anti-matter uses: cancer treatment and propulsion</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t="-943" b="-242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Anti-Matter</a:t>
            </a:r>
            <a:endParaRPr lang="en-US" dirty="0"/>
          </a:p>
        </p:txBody>
      </p:sp>
    </p:spTree>
    <p:extLst>
      <p:ext uri="{BB962C8B-B14F-4D97-AF65-F5344CB8AC3E}">
        <p14:creationId xmlns:p14="http://schemas.microsoft.com/office/powerpoint/2010/main" val="1572298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normAutofit/>
          </a:bodyPr>
          <a:lstStyle/>
          <a:p>
            <a:r>
              <a:rPr lang="en-US" dirty="0" smtClean="0"/>
              <a:t>Discovered in 1937 in cosmic radiation, originally thought to be pion predicted by Yukawa</a:t>
            </a:r>
          </a:p>
          <a:p>
            <a:endParaRPr lang="en-US" dirty="0"/>
          </a:p>
          <a:p>
            <a:r>
              <a:rPr lang="en-US" dirty="0"/>
              <a:t>M</a:t>
            </a:r>
            <a:r>
              <a:rPr lang="en-US" dirty="0" smtClean="0"/>
              <a:t>ass about 207 times that of an electron.</a:t>
            </a:r>
          </a:p>
          <a:p>
            <a:pPr marL="109728" indent="0">
              <a:buNone/>
            </a:pPr>
            <a:endParaRPr lang="en-US" dirty="0" smtClean="0"/>
          </a:p>
          <a:p>
            <a:r>
              <a:rPr lang="en-US" dirty="0" smtClean="0">
                <a:latin typeface="Symbol" pitchFamily="18" charset="2"/>
              </a:rPr>
              <a:t>m</a:t>
            </a:r>
            <a:r>
              <a:rPr lang="en-US" baseline="30000" dirty="0" smtClean="0"/>
              <a:t>+</a:t>
            </a:r>
            <a:r>
              <a:rPr lang="en-US" dirty="0" smtClean="0"/>
              <a:t> and </a:t>
            </a:r>
            <a:r>
              <a:rPr lang="en-US" dirty="0">
                <a:latin typeface="Symbol" pitchFamily="18" charset="2"/>
              </a:rPr>
              <a:t>m </a:t>
            </a:r>
            <a:r>
              <a:rPr lang="en-US" baseline="30000" dirty="0" smtClean="0"/>
              <a:t>–</a:t>
            </a:r>
            <a:r>
              <a:rPr lang="en-US" dirty="0" smtClean="0"/>
              <a:t> carry charges +e and –e, respectively. </a:t>
            </a:r>
            <a:endParaRPr lang="en-US" dirty="0"/>
          </a:p>
        </p:txBody>
      </p:sp>
      <p:sp>
        <p:nvSpPr>
          <p:cNvPr id="3" name="Title 2"/>
          <p:cNvSpPr>
            <a:spLocks noGrp="1"/>
          </p:cNvSpPr>
          <p:nvPr>
            <p:ph type="title"/>
          </p:nvPr>
        </p:nvSpPr>
        <p:spPr/>
        <p:txBody>
          <a:bodyPr/>
          <a:lstStyle/>
          <a:p>
            <a:r>
              <a:rPr lang="en-US" dirty="0" smtClean="0"/>
              <a:t>Muons</a:t>
            </a:r>
            <a:endParaRPr lang="en-US" dirty="0"/>
          </a:p>
        </p:txBody>
      </p:sp>
    </p:spTree>
    <p:extLst>
      <p:ext uri="{BB962C8B-B14F-4D97-AF65-F5344CB8AC3E}">
        <p14:creationId xmlns:p14="http://schemas.microsoft.com/office/powerpoint/2010/main" val="1007405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a:bodyPr>
              <a:lstStyle/>
              <a:p>
                <a:r>
                  <a:rPr lang="en-US" dirty="0" smtClean="0"/>
                  <a:t>Discovered in 1947</a:t>
                </a:r>
              </a:p>
              <a:p>
                <a:r>
                  <a:rPr lang="en-US" dirty="0" smtClean="0"/>
                  <a:t>Mass about 270 times that of an electron</a:t>
                </a:r>
              </a:p>
              <a:p>
                <a:r>
                  <a:rPr lang="en-US" dirty="0" smtClean="0">
                    <a:latin typeface="Symbol" pitchFamily="18" charset="2"/>
                  </a:rPr>
                  <a:t>p</a:t>
                </a:r>
                <a:r>
                  <a:rPr lang="en-US" baseline="30000" dirty="0" smtClean="0"/>
                  <a:t>-</a:t>
                </a:r>
                <a:r>
                  <a:rPr lang="en-US" dirty="0" smtClean="0"/>
                  <a:t>, </a:t>
                </a:r>
                <a:r>
                  <a:rPr lang="en-US" dirty="0">
                    <a:latin typeface="Symbol" pitchFamily="18" charset="2"/>
                  </a:rPr>
                  <a:t>p</a:t>
                </a:r>
                <a:r>
                  <a:rPr lang="en-US" baseline="30000" dirty="0" smtClean="0"/>
                  <a:t>0</a:t>
                </a:r>
                <a:r>
                  <a:rPr lang="en-US" dirty="0" smtClean="0"/>
                  <a:t>, and </a:t>
                </a:r>
                <a:r>
                  <a:rPr lang="en-US" dirty="0">
                    <a:latin typeface="Symbol" pitchFamily="18" charset="2"/>
                  </a:rPr>
                  <a:t>p</a:t>
                </a:r>
                <a:r>
                  <a:rPr lang="en-US" baseline="30000" dirty="0" smtClean="0"/>
                  <a:t>+</a:t>
                </a:r>
                <a:r>
                  <a:rPr lang="en-US" dirty="0" smtClean="0"/>
                  <a:t> carry charges –e, 0, +e, respectively</a:t>
                </a:r>
                <a:endParaRPr lang="en-US" baseline="30000" dirty="0"/>
              </a:p>
              <a:p>
                <a:r>
                  <a:rPr lang="en-US" dirty="0" smtClean="0"/>
                  <a:t>Pions decay into muons which decay into electrons</a:t>
                </a:r>
              </a:p>
              <a:p>
                <a:pPr marL="393192" lvl="1" indent="0" algn="ctr">
                  <a:buNone/>
                </a:pPr>
                <a:r>
                  <a:rPr lang="en-US" sz="3200" dirty="0">
                    <a:latin typeface="Symbol" pitchFamily="18" charset="2"/>
                    <a:ea typeface="Cambria Math"/>
                  </a:rPr>
                  <a:t>p</a:t>
                </a:r>
                <a:r>
                  <a:rPr lang="en-US" sz="3200" baseline="30000" dirty="0">
                    <a:latin typeface="Symbol" pitchFamily="18" charset="2"/>
                    <a:ea typeface="Cambria Math"/>
                  </a:rPr>
                  <a:t>-</a:t>
                </a:r>
                <a:r>
                  <a:rPr lang="en-US" sz="3200" dirty="0">
                    <a:ea typeface="Cambria Math"/>
                  </a:rPr>
                  <a:t> </a:t>
                </a:r>
                <a14:m>
                  <m:oMath xmlns:m="http://schemas.openxmlformats.org/officeDocument/2006/math">
                    <m:r>
                      <a:rPr lang="en-US" sz="3200" i="1">
                        <a:latin typeface="Cambria Math"/>
                        <a:ea typeface="Cambria Math"/>
                      </a:rPr>
                      <m:t>→</m:t>
                    </m:r>
                  </m:oMath>
                </a14:m>
                <a:r>
                  <a:rPr lang="en-US" sz="3200" dirty="0">
                    <a:latin typeface="Symbol" pitchFamily="18" charset="2"/>
                  </a:rPr>
                  <a:t> </a:t>
                </a:r>
                <a:r>
                  <a:rPr lang="en-US" sz="3200" dirty="0">
                    <a:latin typeface="Symbol" pitchFamily="18" charset="2"/>
                    <a:ea typeface="Cambria Math"/>
                  </a:rPr>
                  <a:t>m</a:t>
                </a:r>
                <a:r>
                  <a:rPr lang="en-US" sz="3200" baseline="30000" dirty="0">
                    <a:latin typeface="Symbol" pitchFamily="18" charset="2"/>
                    <a:ea typeface="Cambria Math"/>
                  </a:rPr>
                  <a:t>-</a:t>
                </a:r>
                <a:r>
                  <a:rPr lang="en-US" sz="3200" dirty="0">
                    <a:ea typeface="Cambria Math"/>
                  </a:rPr>
                  <a:t> +</a:t>
                </a:r>
                <a:r>
                  <a:rPr lang="en-US" sz="3200" dirty="0">
                    <a:latin typeface="Times New Roman" pitchFamily="18" charset="0"/>
                    <a:cs typeface="Times New Roman" pitchFamily="18" charset="0"/>
                  </a:rPr>
                  <a:t> </a:t>
                </a:r>
                <a14:m>
                  <m:oMath xmlns:m="http://schemas.openxmlformats.org/officeDocument/2006/math">
                    <m:acc>
                      <m:accPr>
                        <m:chr m:val="̅"/>
                        <m:ctrlPr>
                          <a:rPr lang="en-US" sz="3200" i="1" dirty="0">
                            <a:latin typeface="Cambria Math" panose="02040503050406030204" pitchFamily="18" charset="0"/>
                            <a:cs typeface="Times New Roman" pitchFamily="18" charset="0"/>
                          </a:rPr>
                        </m:ctrlPr>
                      </m:accPr>
                      <m:e>
                        <m:r>
                          <m:rPr>
                            <m:nor/>
                          </m:rPr>
                          <a:rPr lang="en-US" sz="3200" dirty="0">
                            <a:latin typeface="Symbol" pitchFamily="18" charset="2"/>
                            <a:cs typeface="Times New Roman" pitchFamily="18" charset="0"/>
                          </a:rPr>
                          <m:t>n</m:t>
                        </m:r>
                      </m:e>
                    </m:acc>
                  </m:oMath>
                </a14:m>
                <a:r>
                  <a:rPr lang="en-US" sz="3200" baseline="-25000" dirty="0">
                    <a:latin typeface="Symbol" pitchFamily="18" charset="2"/>
                    <a:cs typeface="Times New Roman" pitchFamily="18" charset="0"/>
                  </a:rPr>
                  <a:t>m</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393192" lvl="1" indent="0" algn="ctr">
                  <a:buNone/>
                </a:pPr>
                <a:r>
                  <a:rPr lang="en-US" sz="3200" dirty="0" smtClean="0">
                    <a:latin typeface="Symbol" pitchFamily="18" charset="2"/>
                    <a:ea typeface="Cambria Math"/>
                  </a:rPr>
                  <a:t>p</a:t>
                </a:r>
                <a:r>
                  <a:rPr lang="en-US" sz="3200" baseline="30000" dirty="0" smtClean="0">
                    <a:latin typeface="Symbol" pitchFamily="18" charset="2"/>
                    <a:ea typeface="Cambria Math"/>
                  </a:rPr>
                  <a:t>+</a:t>
                </a:r>
                <a:r>
                  <a:rPr lang="en-US" sz="3200" dirty="0" smtClean="0">
                    <a:ea typeface="Cambria Math"/>
                  </a:rPr>
                  <a:t> </a:t>
                </a:r>
                <a14:m>
                  <m:oMath xmlns:m="http://schemas.openxmlformats.org/officeDocument/2006/math">
                    <m:r>
                      <a:rPr lang="en-US" sz="3200" i="1">
                        <a:latin typeface="Cambria Math"/>
                        <a:ea typeface="Cambria Math"/>
                      </a:rPr>
                      <m:t>→</m:t>
                    </m:r>
                  </m:oMath>
                </a14:m>
                <a:r>
                  <a:rPr lang="en-US" sz="3200" dirty="0">
                    <a:latin typeface="Symbol" pitchFamily="18" charset="2"/>
                  </a:rPr>
                  <a:t> </a:t>
                </a:r>
                <a:r>
                  <a:rPr lang="en-US" sz="3200" dirty="0" smtClean="0">
                    <a:latin typeface="Symbol" pitchFamily="18" charset="2"/>
                    <a:ea typeface="Cambria Math"/>
                  </a:rPr>
                  <a:t>m</a:t>
                </a:r>
                <a:r>
                  <a:rPr lang="en-US" sz="3200" baseline="30000" dirty="0" smtClean="0">
                    <a:latin typeface="Symbol" pitchFamily="18" charset="2"/>
                    <a:ea typeface="Cambria Math"/>
                  </a:rPr>
                  <a:t>+</a:t>
                </a:r>
                <a:r>
                  <a:rPr lang="en-US" sz="3200" dirty="0" smtClean="0">
                    <a:ea typeface="Cambria Math"/>
                  </a:rPr>
                  <a:t> + </a:t>
                </a:r>
                <a:r>
                  <a:rPr lang="en-US" sz="3200" dirty="0" smtClean="0">
                    <a:latin typeface="Symbol" pitchFamily="18" charset="2"/>
                    <a:cs typeface="Times New Roman" pitchFamily="18" charset="0"/>
                  </a:rPr>
                  <a:t>n</a:t>
                </a:r>
                <a:r>
                  <a:rPr lang="en-US" sz="3200" baseline="-25000" dirty="0" smtClean="0">
                    <a:latin typeface="Symbol" pitchFamily="18" charset="2"/>
                    <a:cs typeface="Times New Roman" pitchFamily="18" charset="0"/>
                  </a:rPr>
                  <a:t>m</a:t>
                </a:r>
                <a:r>
                  <a:rPr lang="en-US" sz="3200" dirty="0">
                    <a:latin typeface="Times New Roman" pitchFamily="18" charset="0"/>
                    <a:cs typeface="Times New Roman" pitchFamily="18" charset="0"/>
                  </a:rPr>
                  <a:t>	</a:t>
                </a:r>
              </a:p>
              <a:p>
                <a:pPr marL="393192" lvl="1" indent="0" algn="ctr">
                  <a:buNone/>
                </a:pPr>
                <a:endParaRPr lang="en-US" sz="3200" baseline="-25000" dirty="0" smtClean="0">
                  <a:latin typeface="Symbol" pitchFamily="18" charset="2"/>
                </a:endParaRPr>
              </a:p>
              <a:p>
                <a:pPr marL="393192" lvl="1" indent="0" algn="ctr">
                  <a:buNone/>
                </a:pPr>
                <a:r>
                  <a:rPr lang="en-US" sz="3200" dirty="0" smtClean="0">
                    <a:latin typeface="Symbol" pitchFamily="18" charset="2"/>
                    <a:ea typeface="Cambria Math"/>
                  </a:rPr>
                  <a:t>m</a:t>
                </a:r>
                <a:r>
                  <a:rPr lang="en-US" sz="3200" baseline="30000" dirty="0" smtClean="0">
                    <a:latin typeface="Symbol" pitchFamily="18" charset="2"/>
                    <a:ea typeface="Cambria Math"/>
                  </a:rPr>
                  <a:t>-</a:t>
                </a:r>
                <a:r>
                  <a:rPr lang="en-US" sz="3200" dirty="0" smtClean="0">
                    <a:ea typeface="Cambria Math"/>
                  </a:rPr>
                  <a:t> </a:t>
                </a:r>
                <a14:m>
                  <m:oMath xmlns:m="http://schemas.openxmlformats.org/officeDocument/2006/math">
                    <m:r>
                      <a:rPr lang="en-US" sz="3200" i="1">
                        <a:latin typeface="Cambria Math"/>
                        <a:ea typeface="Cambria Math"/>
                      </a:rPr>
                      <m:t>→</m:t>
                    </m:r>
                  </m:oMath>
                </a14:m>
                <a:r>
                  <a:rPr lang="en-US" sz="3200" dirty="0">
                    <a:latin typeface="Symbol" pitchFamily="18" charset="2"/>
                  </a:rPr>
                  <a:t> </a:t>
                </a:r>
                <a:r>
                  <a:rPr lang="en-US" sz="3200" dirty="0" smtClean="0">
                    <a:latin typeface="Times New Roman" pitchFamily="18" charset="0"/>
                    <a:cs typeface="Times New Roman" pitchFamily="18" charset="0"/>
                  </a:rPr>
                  <a:t>e</a:t>
                </a:r>
                <a:r>
                  <a:rPr lang="en-US" sz="3200" baseline="30000" dirty="0">
                    <a:latin typeface="Symbol" pitchFamily="18" charset="2"/>
                    <a:ea typeface="Cambria Math"/>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14:m>
                  <m:oMath xmlns:m="http://schemas.openxmlformats.org/officeDocument/2006/math">
                    <m:acc>
                      <m:accPr>
                        <m:chr m:val="̅"/>
                        <m:ctrlPr>
                          <a:rPr lang="en-US" sz="3200" i="1" dirty="0">
                            <a:latin typeface="Cambria Math" panose="02040503050406030204" pitchFamily="18" charset="0"/>
                            <a:cs typeface="Times New Roman" pitchFamily="18" charset="0"/>
                          </a:rPr>
                        </m:ctrlPr>
                      </m:accPr>
                      <m:e>
                        <m:r>
                          <m:rPr>
                            <m:nor/>
                          </m:rPr>
                          <a:rPr lang="en-US" sz="3200" dirty="0">
                            <a:latin typeface="Symbol" pitchFamily="18" charset="2"/>
                            <a:cs typeface="Times New Roman" pitchFamily="18" charset="0"/>
                          </a:rPr>
                          <m:t>n</m:t>
                        </m:r>
                      </m:e>
                    </m:acc>
                  </m:oMath>
                </a14:m>
                <a:r>
                  <a:rPr lang="en-US" sz="3200" baseline="-25000" dirty="0">
                    <a:latin typeface="Times New Roman" pitchFamily="18" charset="0"/>
                    <a:cs typeface="Times New Roman" pitchFamily="18" charset="0"/>
                  </a:rPr>
                  <a:t>e</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smtClean="0">
                    <a:latin typeface="Symbol" pitchFamily="18" charset="2"/>
                    <a:cs typeface="Times New Roman" pitchFamily="18" charset="0"/>
                  </a:rPr>
                  <a:t>n</a:t>
                </a:r>
                <a:r>
                  <a:rPr lang="en-US" sz="3200" baseline="-25000" dirty="0" smtClean="0">
                    <a:latin typeface="Symbol" pitchFamily="18" charset="2"/>
                    <a:cs typeface="Times New Roman" pitchFamily="18" charset="0"/>
                  </a:rPr>
                  <a:t>m</a:t>
                </a:r>
                <a:endParaRPr lang="en-US" sz="3200" baseline="-25000" dirty="0">
                  <a:latin typeface="Symbol" pitchFamily="18" charset="2"/>
                </a:endParaRPr>
              </a:p>
              <a:p>
                <a:pPr marL="393192" lvl="1" indent="0" algn="ctr">
                  <a:buNone/>
                </a:pPr>
                <a:r>
                  <a:rPr lang="en-US" sz="3200" dirty="0" smtClean="0">
                    <a:latin typeface="Symbol" pitchFamily="18" charset="2"/>
                    <a:ea typeface="Cambria Math"/>
                  </a:rPr>
                  <a:t>m</a:t>
                </a:r>
                <a:r>
                  <a:rPr lang="en-US" sz="3200" baseline="30000" dirty="0" smtClean="0">
                    <a:latin typeface="Symbol" pitchFamily="18" charset="2"/>
                    <a:ea typeface="Cambria Math"/>
                  </a:rPr>
                  <a:t>+</a:t>
                </a:r>
                <a:r>
                  <a:rPr lang="en-US" sz="3200" dirty="0" smtClean="0">
                    <a:ea typeface="Cambria Math"/>
                  </a:rPr>
                  <a:t> </a:t>
                </a:r>
                <a14:m>
                  <m:oMath xmlns:m="http://schemas.openxmlformats.org/officeDocument/2006/math">
                    <m:r>
                      <a:rPr lang="en-US" sz="3200" i="1">
                        <a:latin typeface="Cambria Math"/>
                        <a:ea typeface="Cambria Math"/>
                      </a:rPr>
                      <m:t>→</m:t>
                    </m:r>
                  </m:oMath>
                </a14:m>
                <a:r>
                  <a:rPr lang="en-US" sz="3200" dirty="0">
                    <a:latin typeface="Symbol" pitchFamily="18" charset="2"/>
                  </a:rPr>
                  <a:t> </a:t>
                </a:r>
                <a:r>
                  <a:rPr lang="en-US" sz="3200" dirty="0" smtClean="0">
                    <a:latin typeface="Times New Roman" pitchFamily="18" charset="0"/>
                    <a:cs typeface="Times New Roman" pitchFamily="18" charset="0"/>
                  </a:rPr>
                  <a:t>e</a:t>
                </a:r>
                <a:r>
                  <a:rPr lang="en-US" sz="3200" baseline="30000" dirty="0" smtClean="0">
                    <a:latin typeface="Symbol" pitchFamily="18" charset="2"/>
                    <a:ea typeface="Cambria Math"/>
                  </a:rPr>
                  <a:t>+</a:t>
                </a:r>
                <a:r>
                  <a:rPr lang="en-US" sz="3200" dirty="0" smtClean="0">
                    <a:latin typeface="Times New Roman" pitchFamily="18" charset="0"/>
                    <a:cs typeface="Times New Roman" pitchFamily="18" charset="0"/>
                  </a:rPr>
                  <a:t> + </a:t>
                </a:r>
                <a:r>
                  <a:rPr lang="en-US" sz="3200" dirty="0" smtClean="0">
                    <a:latin typeface="Symbol" pitchFamily="18" charset="2"/>
                    <a:cs typeface="Times New Roman" pitchFamily="18" charset="0"/>
                  </a:rPr>
                  <a:t>n</a:t>
                </a:r>
                <a:r>
                  <a:rPr lang="en-US" sz="3200" baseline="-25000" dirty="0" smtClean="0">
                    <a:latin typeface="Times New Roman" pitchFamily="18" charset="0"/>
                    <a:cs typeface="Times New Roman" pitchFamily="18" charset="0"/>
                  </a:rPr>
                  <a:t>e</a:t>
                </a:r>
                <a:r>
                  <a:rPr lang="en-US" sz="3200" dirty="0" smtClean="0">
                    <a:latin typeface="Times New Roman" pitchFamily="18" charset="0"/>
                    <a:cs typeface="Times New Roman" pitchFamily="18" charset="0"/>
                  </a:rPr>
                  <a:t> + </a:t>
                </a:r>
                <a14:m>
                  <m:oMath xmlns:m="http://schemas.openxmlformats.org/officeDocument/2006/math">
                    <m:acc>
                      <m:accPr>
                        <m:chr m:val="̅"/>
                        <m:ctrlPr>
                          <a:rPr lang="en-US" sz="3200" i="1" dirty="0">
                            <a:latin typeface="Cambria Math" panose="02040503050406030204" pitchFamily="18" charset="0"/>
                            <a:cs typeface="Times New Roman" pitchFamily="18" charset="0"/>
                          </a:rPr>
                        </m:ctrlPr>
                      </m:accPr>
                      <m:e>
                        <m:r>
                          <m:rPr>
                            <m:nor/>
                          </m:rPr>
                          <a:rPr lang="en-US" sz="3200" dirty="0">
                            <a:latin typeface="Symbol" pitchFamily="18" charset="2"/>
                            <a:cs typeface="Times New Roman" pitchFamily="18" charset="0"/>
                          </a:rPr>
                          <m:t>n</m:t>
                        </m:r>
                      </m:e>
                    </m:acc>
                  </m:oMath>
                </a14:m>
                <a:r>
                  <a:rPr lang="en-US" sz="3200" baseline="-25000" dirty="0" smtClean="0">
                    <a:latin typeface="Symbol" pitchFamily="18" charset="2"/>
                    <a:cs typeface="Times New Roman" pitchFamily="18" charset="0"/>
                  </a:rPr>
                  <a:t>m</a:t>
                </a:r>
                <a:endParaRPr lang="en-US" sz="3200" baseline="-25000" dirty="0">
                  <a:latin typeface="Symbol" pitchFamily="18" charset="2"/>
                </a:endParaRPr>
              </a:p>
              <a:p>
                <a:pPr marL="393192" lvl="1" indent="0" algn="ctr">
                  <a:buNone/>
                </a:pPr>
                <a:endParaRPr lang="en-US" sz="3200" baseline="-25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t="-943" r="-963" b="-242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Pions</a:t>
            </a:r>
            <a:endParaRPr lang="en-US" dirty="0"/>
          </a:p>
        </p:txBody>
      </p:sp>
    </p:spTree>
    <p:extLst>
      <p:ext uri="{BB962C8B-B14F-4D97-AF65-F5344CB8AC3E}">
        <p14:creationId xmlns:p14="http://schemas.microsoft.com/office/powerpoint/2010/main" val="2568364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1219200"/>
            <a:ext cx="2400300" cy="4495800"/>
          </a:xfrm>
        </p:spPr>
      </p:pic>
      <p:sp>
        <p:nvSpPr>
          <p:cNvPr id="3" name="Title 2"/>
          <p:cNvSpPr>
            <a:spLocks noGrp="1"/>
          </p:cNvSpPr>
          <p:nvPr>
            <p:ph type="title"/>
          </p:nvPr>
        </p:nvSpPr>
        <p:spPr/>
        <p:txBody>
          <a:bodyPr/>
          <a:lstStyle/>
          <a:p>
            <a:r>
              <a:rPr lang="en-US" dirty="0" smtClean="0"/>
              <a:t>Decay of a Pion</a:t>
            </a:r>
            <a:endParaRPr lang="en-US" dirty="0"/>
          </a:p>
        </p:txBody>
      </p:sp>
    </p:spTree>
    <p:extLst>
      <p:ext uri="{BB962C8B-B14F-4D97-AF65-F5344CB8AC3E}">
        <p14:creationId xmlns:p14="http://schemas.microsoft.com/office/powerpoint/2010/main" val="1642325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Cosmic rays are particles that come from outer space; lowest energy cosmic rays come from the Sun.  More difficult to determine the origin of higher-energy particles. </a:t>
            </a:r>
          </a:p>
          <a:p>
            <a:endParaRPr lang="en-US" dirty="0"/>
          </a:p>
          <a:p>
            <a:r>
              <a:rPr lang="en-US" dirty="0" smtClean="0"/>
              <a:t>Disadvantage is that events are random and too infrequent.</a:t>
            </a:r>
          </a:p>
          <a:p>
            <a:endParaRPr lang="en-US" dirty="0"/>
          </a:p>
          <a:p>
            <a:r>
              <a:rPr lang="en-US" dirty="0" smtClean="0"/>
              <a:t>Collisions with nuclei in upper atmosphere create </a:t>
            </a:r>
            <a:r>
              <a:rPr lang="en-US" dirty="0" err="1" smtClean="0"/>
              <a:t>pions</a:t>
            </a:r>
            <a:r>
              <a:rPr lang="en-US" dirty="0" smtClean="0"/>
              <a:t> which, in turn, decay into muons.</a:t>
            </a:r>
          </a:p>
          <a:p>
            <a:endParaRPr lang="en-US" dirty="0" smtClean="0"/>
          </a:p>
          <a:p>
            <a:pPr marL="109728" indent="0" algn="ctr">
              <a:buNone/>
            </a:pPr>
            <a:r>
              <a:rPr lang="en-US" sz="2400" dirty="0" smtClean="0"/>
              <a:t>89% protons, 10% He nuclei, and 1% heavier nuclei of particles that interact with nuclei</a:t>
            </a:r>
          </a:p>
          <a:p>
            <a:pPr marL="109728" indent="0" algn="ctr">
              <a:buNone/>
            </a:pPr>
            <a:r>
              <a:rPr lang="en-US" sz="2400" dirty="0" smtClean="0"/>
              <a:t>1Gev to 10</a:t>
            </a:r>
            <a:r>
              <a:rPr lang="en-US" sz="2400" baseline="30000" dirty="0" smtClean="0"/>
              <a:t>8</a:t>
            </a:r>
            <a:r>
              <a:rPr lang="en-US" sz="2400" dirty="0" smtClean="0"/>
              <a:t>Tev</a:t>
            </a:r>
            <a:endParaRPr lang="en-US" sz="2400" dirty="0"/>
          </a:p>
        </p:txBody>
      </p:sp>
      <p:sp>
        <p:nvSpPr>
          <p:cNvPr id="3" name="Title 2"/>
          <p:cNvSpPr>
            <a:spLocks noGrp="1"/>
          </p:cNvSpPr>
          <p:nvPr>
            <p:ph type="title"/>
          </p:nvPr>
        </p:nvSpPr>
        <p:spPr/>
        <p:txBody>
          <a:bodyPr>
            <a:normAutofit fontScale="90000"/>
          </a:bodyPr>
          <a:lstStyle/>
          <a:p>
            <a:r>
              <a:rPr lang="en-US" dirty="0" smtClean="0"/>
              <a:t>Sources of Particles (Cosmic Rays)</a:t>
            </a:r>
            <a:endParaRPr lang="en-US" dirty="0"/>
          </a:p>
        </p:txBody>
      </p:sp>
    </p:spTree>
    <p:extLst>
      <p:ext uri="{BB962C8B-B14F-4D97-AF65-F5344CB8AC3E}">
        <p14:creationId xmlns:p14="http://schemas.microsoft.com/office/powerpoint/2010/main" val="896542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Electrons and protons are easy to produce.  Electrons can be produced by heating up metal and protons can be produced by ionizing hydrogen.</a:t>
            </a:r>
          </a:p>
          <a:p>
            <a:endParaRPr lang="en-US" dirty="0" smtClean="0"/>
          </a:p>
          <a:p>
            <a:r>
              <a:rPr lang="en-US" dirty="0" smtClean="0"/>
              <a:t>Naturally occurring radioactive elements</a:t>
            </a:r>
          </a:p>
          <a:p>
            <a:endParaRPr lang="en-US" dirty="0"/>
          </a:p>
          <a:p>
            <a:r>
              <a:rPr lang="en-US" dirty="0" smtClean="0"/>
              <a:t>Nuclear reactors produce neutrons, neutrinos, alpha rays (</a:t>
            </a:r>
            <a:r>
              <a:rPr lang="en-US" baseline="30000" dirty="0" smtClean="0"/>
              <a:t>4</a:t>
            </a:r>
            <a:r>
              <a:rPr lang="en-US" dirty="0" smtClean="0"/>
              <a:t>He nucleus), beta rays (</a:t>
            </a:r>
            <a:r>
              <a:rPr lang="en-US" dirty="0" smtClean="0">
                <a:latin typeface="Symbol" panose="05050102010706020507" pitchFamily="18" charset="2"/>
              </a:rPr>
              <a:t>b</a:t>
            </a:r>
            <a:r>
              <a:rPr lang="en-US" baseline="30000" dirty="0" smtClean="0"/>
              <a:t>-</a:t>
            </a:r>
            <a:r>
              <a:rPr lang="en-US" dirty="0" smtClean="0"/>
              <a:t> or </a:t>
            </a:r>
            <a:r>
              <a:rPr lang="en-US" dirty="0" smtClean="0">
                <a:latin typeface="Symbol" panose="05050102010706020507" pitchFamily="18" charset="2"/>
              </a:rPr>
              <a:t>b</a:t>
            </a:r>
            <a:r>
              <a:rPr lang="en-US" baseline="30000" dirty="0" smtClean="0"/>
              <a:t>+</a:t>
            </a:r>
            <a:r>
              <a:rPr lang="en-US" dirty="0" smtClean="0"/>
              <a:t>), and gamma rays (</a:t>
            </a:r>
            <a:r>
              <a:rPr lang="en-US" dirty="0" smtClean="0">
                <a:latin typeface="Symbol" pitchFamily="18" charset="2"/>
              </a:rPr>
              <a:t>g</a:t>
            </a:r>
            <a:r>
              <a:rPr lang="en-US" dirty="0" smtClean="0"/>
              <a:t>).</a:t>
            </a:r>
            <a:endParaRPr lang="en-US" dirty="0"/>
          </a:p>
        </p:txBody>
      </p:sp>
      <p:sp>
        <p:nvSpPr>
          <p:cNvPr id="3" name="Title 2"/>
          <p:cNvSpPr>
            <a:spLocks noGrp="1"/>
          </p:cNvSpPr>
          <p:nvPr>
            <p:ph type="title"/>
          </p:nvPr>
        </p:nvSpPr>
        <p:spPr/>
        <p:txBody>
          <a:bodyPr/>
          <a:lstStyle/>
          <a:p>
            <a:r>
              <a:rPr lang="en-US" dirty="0" smtClean="0"/>
              <a:t>Sources of Particles cont’d</a:t>
            </a:r>
            <a:endParaRPr lang="en-US" dirty="0"/>
          </a:p>
        </p:txBody>
      </p:sp>
    </p:spTree>
    <p:extLst>
      <p:ext uri="{BB962C8B-B14F-4D97-AF65-F5344CB8AC3E}">
        <p14:creationId xmlns:p14="http://schemas.microsoft.com/office/powerpoint/2010/main" val="1731045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LINAC- Linear Accelerator</a:t>
            </a:r>
          </a:p>
          <a:p>
            <a:endParaRPr lang="en-US" dirty="0"/>
          </a:p>
          <a:p>
            <a:r>
              <a:rPr lang="en-US" dirty="0" smtClean="0"/>
              <a:t>Cyclotron</a:t>
            </a:r>
          </a:p>
          <a:p>
            <a:endParaRPr lang="en-US" dirty="0"/>
          </a:p>
          <a:p>
            <a:r>
              <a:rPr lang="en-US" dirty="0" smtClean="0"/>
              <a:t>Synchrotron</a:t>
            </a:r>
            <a:endParaRPr lang="en-US" dirty="0"/>
          </a:p>
          <a:p>
            <a:endParaRPr lang="en-US" dirty="0" smtClean="0"/>
          </a:p>
          <a:p>
            <a:endParaRPr lang="en-US" dirty="0"/>
          </a:p>
          <a:p>
            <a:pPr marL="109728" indent="0">
              <a:buNone/>
            </a:pPr>
            <a:r>
              <a:rPr lang="en-US" dirty="0" smtClean="0"/>
              <a:t>Particle accelerators enable scientists to produce nuclear reactions, create precisely controlled beams of particles, and probe the interior structure of other particles.</a:t>
            </a:r>
            <a:endParaRPr lang="en-US" dirty="0"/>
          </a:p>
        </p:txBody>
      </p:sp>
      <p:sp>
        <p:nvSpPr>
          <p:cNvPr id="3" name="Title 2"/>
          <p:cNvSpPr>
            <a:spLocks noGrp="1"/>
          </p:cNvSpPr>
          <p:nvPr>
            <p:ph type="title"/>
          </p:nvPr>
        </p:nvSpPr>
        <p:spPr>
          <a:xfrm>
            <a:off x="457200" y="304800"/>
            <a:ext cx="8229600" cy="1143000"/>
          </a:xfrm>
        </p:spPr>
        <p:txBody>
          <a:bodyPr/>
          <a:lstStyle/>
          <a:p>
            <a:r>
              <a:rPr lang="en-US" dirty="0" smtClean="0"/>
              <a:t>Particle Accelerators</a:t>
            </a:r>
            <a:endParaRPr lang="en-US" dirty="0"/>
          </a:p>
        </p:txBody>
      </p:sp>
    </p:spTree>
    <p:extLst>
      <p:ext uri="{BB962C8B-B14F-4D97-AF65-F5344CB8AC3E}">
        <p14:creationId xmlns:p14="http://schemas.microsoft.com/office/powerpoint/2010/main" val="3131103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2625" y="2763044"/>
            <a:ext cx="5238750" cy="1962150"/>
          </a:xfrm>
        </p:spPr>
      </p:pic>
      <p:sp>
        <p:nvSpPr>
          <p:cNvPr id="3" name="Title 2"/>
          <p:cNvSpPr>
            <a:spLocks noGrp="1"/>
          </p:cNvSpPr>
          <p:nvPr>
            <p:ph type="title"/>
          </p:nvPr>
        </p:nvSpPr>
        <p:spPr/>
        <p:txBody>
          <a:bodyPr/>
          <a:lstStyle/>
          <a:p>
            <a:r>
              <a:rPr lang="en-US" dirty="0" smtClean="0"/>
              <a:t>LINAC</a:t>
            </a:r>
            <a:endParaRPr lang="en-US" dirty="0"/>
          </a:p>
        </p:txBody>
      </p:sp>
      <p:sp>
        <p:nvSpPr>
          <p:cNvPr id="5" name="TextBox 4"/>
          <p:cNvSpPr txBox="1"/>
          <p:nvPr/>
        </p:nvSpPr>
        <p:spPr>
          <a:xfrm>
            <a:off x="1981200" y="4699084"/>
            <a:ext cx="5334000" cy="253916"/>
          </a:xfrm>
          <a:prstGeom prst="rect">
            <a:avLst/>
          </a:prstGeom>
          <a:noFill/>
        </p:spPr>
        <p:txBody>
          <a:bodyPr wrap="square" rtlCol="0">
            <a:spAutoFit/>
          </a:bodyPr>
          <a:lstStyle/>
          <a:p>
            <a:r>
              <a:rPr lang="en-US" sz="1000" dirty="0" smtClean="0"/>
              <a:t>http://</a:t>
            </a:r>
            <a:r>
              <a:rPr lang="en-US" sz="1050" dirty="0" smtClean="0"/>
              <a:t>www.cyberphysics.co.uk/topics/atomic/Accelerators/LINAC/Linac.htm</a:t>
            </a:r>
            <a:endParaRPr lang="en-US" sz="1050" dirty="0"/>
          </a:p>
        </p:txBody>
      </p:sp>
    </p:spTree>
    <p:extLst>
      <p:ext uri="{BB962C8B-B14F-4D97-AF65-F5344CB8AC3E}">
        <p14:creationId xmlns:p14="http://schemas.microsoft.com/office/powerpoint/2010/main" val="356901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937" y="2043906"/>
            <a:ext cx="4810125" cy="3400425"/>
          </a:xfrm>
        </p:spPr>
      </p:pic>
      <p:sp>
        <p:nvSpPr>
          <p:cNvPr id="3" name="Title 2"/>
          <p:cNvSpPr>
            <a:spLocks noGrp="1"/>
          </p:cNvSpPr>
          <p:nvPr>
            <p:ph type="title"/>
          </p:nvPr>
        </p:nvSpPr>
        <p:spPr/>
        <p:txBody>
          <a:bodyPr/>
          <a:lstStyle/>
          <a:p>
            <a:r>
              <a:rPr lang="en-US" dirty="0" smtClean="0"/>
              <a:t>Cyclotron</a:t>
            </a:r>
            <a:endParaRPr lang="en-US" dirty="0"/>
          </a:p>
        </p:txBody>
      </p:sp>
      <p:sp>
        <p:nvSpPr>
          <p:cNvPr id="6" name="TextBox 5"/>
          <p:cNvSpPr txBox="1"/>
          <p:nvPr/>
        </p:nvSpPr>
        <p:spPr>
          <a:xfrm>
            <a:off x="2209800" y="5461084"/>
            <a:ext cx="6172200" cy="253916"/>
          </a:xfrm>
          <a:prstGeom prst="rect">
            <a:avLst/>
          </a:prstGeom>
          <a:noFill/>
        </p:spPr>
        <p:txBody>
          <a:bodyPr wrap="square" rtlCol="0">
            <a:spAutoFit/>
          </a:bodyPr>
          <a:lstStyle/>
          <a:p>
            <a:r>
              <a:rPr lang="en-US" sz="1050" dirty="0" smtClean="0"/>
              <a:t>http://www.cyberphysics.co.uk/topics/atomic/Accelerators/Cyclotron/Cyclotron%20.htm</a:t>
            </a:r>
            <a:endParaRPr lang="en-US" sz="1050" dirty="0"/>
          </a:p>
        </p:txBody>
      </p:sp>
    </p:spTree>
    <p:extLst>
      <p:ext uri="{BB962C8B-B14F-4D97-AF65-F5344CB8AC3E}">
        <p14:creationId xmlns:p14="http://schemas.microsoft.com/office/powerpoint/2010/main" val="599261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524000"/>
                <a:ext cx="8229600" cy="4525963"/>
              </a:xfrm>
            </p:spPr>
            <p:txBody>
              <a:bodyPr>
                <a:normAutofit/>
              </a:bodyPr>
              <a:lstStyle/>
              <a:p>
                <a:pPr marL="109728" indent="0">
                  <a:buNone/>
                </a:pPr>
                <a:r>
                  <a:rPr lang="en-US" dirty="0" smtClean="0"/>
                  <a:t>Cyclotron equation		</a:t>
                </a:r>
                <a14:m>
                  <m:oMath xmlns:m="http://schemas.openxmlformats.org/officeDocument/2006/math">
                    <m:r>
                      <a:rPr lang="en-US" sz="3600" b="0" i="0" smtClean="0">
                        <a:latin typeface="Cambria Math"/>
                      </a:rPr>
                      <m:t> </m:t>
                    </m:r>
                    <m:r>
                      <a:rPr lang="en-US" sz="3600" b="0" i="1" smtClean="0">
                        <a:latin typeface="Cambria Math"/>
                      </a:rPr>
                      <m:t>𝑟</m:t>
                    </m:r>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rPr>
                          <m:t>𝑚</m:t>
                        </m:r>
                        <m:r>
                          <a:rPr lang="en-US" sz="3600" b="0" i="1" smtClean="0">
                            <a:latin typeface="Cambria Math"/>
                          </a:rPr>
                          <m:t> </m:t>
                        </m:r>
                        <m:r>
                          <a:rPr lang="en-US" sz="3600" b="0" i="1" smtClean="0">
                            <a:latin typeface="Cambria Math"/>
                          </a:rPr>
                          <m:t>𝑣</m:t>
                        </m:r>
                      </m:num>
                      <m:den>
                        <m:d>
                          <m:dPr>
                            <m:begChr m:val="|"/>
                            <m:endChr m:val="|"/>
                            <m:ctrlPr>
                              <a:rPr lang="en-US" sz="3600" b="0" i="1" smtClean="0">
                                <a:latin typeface="Cambria Math" panose="02040503050406030204" pitchFamily="18" charset="0"/>
                              </a:rPr>
                            </m:ctrlPr>
                          </m:dPr>
                          <m:e>
                            <m:r>
                              <a:rPr lang="en-US" sz="3600" b="0" i="1" smtClean="0">
                                <a:latin typeface="Cambria Math"/>
                              </a:rPr>
                              <m:t>𝑞</m:t>
                            </m:r>
                          </m:e>
                        </m:d>
                        <m:r>
                          <a:rPr lang="en-US" sz="3600" b="0" i="1" smtClean="0">
                            <a:latin typeface="Cambria Math"/>
                          </a:rPr>
                          <m:t>𝐵</m:t>
                        </m:r>
                      </m:den>
                    </m:f>
                  </m:oMath>
                </a14:m>
                <a:r>
                  <a:rPr lang="en-US" sz="4800" dirty="0" smtClean="0"/>
                  <a:t> </a:t>
                </a:r>
                <a:endParaRPr lang="en-US" sz="3600" dirty="0" smtClean="0"/>
              </a:p>
              <a:p>
                <a:pPr marL="109728" indent="0">
                  <a:buNone/>
                </a:pPr>
                <a:endParaRPr lang="en-US" sz="2800" dirty="0" smtClean="0"/>
              </a:p>
              <a:p>
                <a:pPr marL="109728" indent="0">
                  <a:buNone/>
                </a:pPr>
                <a:r>
                  <a:rPr lang="en-US" dirty="0"/>
                  <a:t>A</a:t>
                </a:r>
                <a:r>
                  <a:rPr lang="en-US" dirty="0" smtClean="0"/>
                  <a:t>ngular speed			</a:t>
                </a:r>
                <a:r>
                  <a:rPr lang="en-US" sz="3600" dirty="0" smtClean="0"/>
                  <a:t> </a:t>
                </a:r>
                <a:r>
                  <a:rPr lang="en-US" sz="3600" dirty="0">
                    <a:latin typeface="Symbol" pitchFamily="18" charset="2"/>
                  </a:rPr>
                  <a:t>w</a:t>
                </a:r>
                <a:r>
                  <a:rPr lang="en-US" sz="3600" dirty="0" smtClean="0"/>
                  <a:t> </a:t>
                </a:r>
                <a14:m>
                  <m:oMath xmlns:m="http://schemas.openxmlformats.org/officeDocument/2006/math">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rPr>
                          <m:t>𝑣</m:t>
                        </m:r>
                      </m:num>
                      <m:den>
                        <m:r>
                          <a:rPr lang="en-US" sz="3600" b="0" i="1" smtClean="0">
                            <a:latin typeface="Cambria Math"/>
                          </a:rPr>
                          <m:t>𝑟</m:t>
                        </m:r>
                      </m:den>
                    </m:f>
                    <m:r>
                      <a:rPr lang="en-US" sz="3600" b="0" i="0" smtClean="0">
                        <a:latin typeface="Cambria Math"/>
                      </a:rPr>
                      <m:t> </m:t>
                    </m:r>
                  </m:oMath>
                </a14:m>
                <a:endParaRPr lang="en-US" sz="3600" dirty="0" smtClean="0"/>
              </a:p>
              <a:p>
                <a:pPr marL="109728" indent="0">
                  <a:buNone/>
                </a:pPr>
                <a:endParaRPr lang="en-US" sz="3600" dirty="0" smtClean="0"/>
              </a:p>
              <a:p>
                <a:pPr marL="109728" indent="0">
                  <a:buNone/>
                </a:pPr>
                <a:r>
                  <a:rPr lang="en-US" dirty="0" smtClean="0"/>
                  <a:t>Maximum kinetic energy</a:t>
                </a:r>
              </a:p>
              <a:p>
                <a:pPr marL="109728" indent="0">
                  <a:buNone/>
                </a:pPr>
                <a:r>
                  <a:rPr lang="en-US" sz="3600" dirty="0" smtClean="0"/>
                  <a:t>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a:rPr>
                          <m:t>𝐾𝐸</m:t>
                        </m:r>
                      </m:e>
                      <m:sub>
                        <m:r>
                          <a:rPr lang="en-US" sz="3600" b="0" i="1" smtClean="0">
                            <a:latin typeface="Cambria Math"/>
                          </a:rPr>
                          <m:t>𝑚𝑎𝑥</m:t>
                        </m:r>
                      </m:sub>
                    </m:sSub>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rPr>
                          <m:t>1</m:t>
                        </m:r>
                      </m:num>
                      <m:den>
                        <m:r>
                          <a:rPr lang="en-US" sz="3600" b="0" i="1" smtClean="0">
                            <a:latin typeface="Cambria Math"/>
                          </a:rPr>
                          <m:t>2</m:t>
                        </m:r>
                      </m:den>
                    </m:f>
                    <m:r>
                      <a:rPr lang="en-US" sz="3600" b="0" i="1" smtClean="0">
                        <a:latin typeface="Cambria Math"/>
                      </a:rPr>
                      <m:t>𝑚</m:t>
                    </m:r>
                    <m:sSubSup>
                      <m:sSubSupPr>
                        <m:ctrlPr>
                          <a:rPr lang="en-US" sz="3600" b="0" i="1" smtClean="0">
                            <a:latin typeface="Cambria Math" panose="02040503050406030204" pitchFamily="18" charset="0"/>
                          </a:rPr>
                        </m:ctrlPr>
                      </m:sSubSupPr>
                      <m:e>
                        <m:r>
                          <a:rPr lang="en-US" sz="3600" b="0" i="1" smtClean="0">
                            <a:latin typeface="Cambria Math"/>
                          </a:rPr>
                          <m:t>𝑣</m:t>
                        </m:r>
                      </m:e>
                      <m:sub/>
                      <m:sup>
                        <m:r>
                          <a:rPr lang="en-US" sz="3600" b="0" i="1" smtClean="0">
                            <a:latin typeface="Cambria Math"/>
                          </a:rPr>
                          <m:t>2</m:t>
                        </m:r>
                      </m:sup>
                    </m:sSubSup>
                  </m:oMath>
                </a14:m>
                <a:r>
                  <a:rPr lang="en-US" dirty="0" smtClean="0"/>
                  <a:t> </a:t>
                </a:r>
                <a14:m>
                  <m:oMath xmlns:m="http://schemas.openxmlformats.org/officeDocument/2006/math">
                    <m:r>
                      <a:rPr lang="en-US" sz="3600" b="0" i="1" smtClean="0">
                        <a:latin typeface="Cambria Math"/>
                      </a:rPr>
                      <m:t>= </m:t>
                    </m:r>
                    <m:f>
                      <m:fPr>
                        <m:ctrlPr>
                          <a:rPr lang="en-US" sz="3600" b="0" i="1" smtClean="0">
                            <a:latin typeface="Cambria Math" panose="02040503050406030204" pitchFamily="18" charset="0"/>
                          </a:rPr>
                        </m:ctrlPr>
                      </m:fPr>
                      <m:num>
                        <m:sSup>
                          <m:sSupPr>
                            <m:ctrlPr>
                              <a:rPr lang="en-US" sz="3600" b="0" i="1" smtClean="0">
                                <a:latin typeface="Cambria Math" panose="02040503050406030204" pitchFamily="18" charset="0"/>
                              </a:rPr>
                            </m:ctrlPr>
                          </m:sSupPr>
                          <m:e>
                            <m:r>
                              <a:rPr lang="en-US" sz="3600" b="0" i="1" smtClean="0">
                                <a:latin typeface="Cambria Math"/>
                              </a:rPr>
                              <m:t>𝑞</m:t>
                            </m:r>
                          </m:e>
                          <m:sup>
                            <m:r>
                              <a:rPr lang="en-US" sz="3600" b="0" i="1" smtClean="0">
                                <a:latin typeface="Cambria Math"/>
                              </a:rPr>
                              <m:t>2</m:t>
                            </m:r>
                          </m:sup>
                        </m:sSup>
                        <m:sSup>
                          <m:sSupPr>
                            <m:ctrlPr>
                              <a:rPr lang="en-US" sz="3600" b="0" i="1" smtClean="0">
                                <a:latin typeface="Cambria Math" panose="02040503050406030204" pitchFamily="18" charset="0"/>
                              </a:rPr>
                            </m:ctrlPr>
                          </m:sSupPr>
                          <m:e>
                            <m:r>
                              <a:rPr lang="en-US" sz="3600" b="0" i="1" smtClean="0">
                                <a:latin typeface="Cambria Math"/>
                              </a:rPr>
                              <m:t>𝐵</m:t>
                            </m:r>
                          </m:e>
                          <m:sup>
                            <m:r>
                              <a:rPr lang="en-US" sz="3600" b="0" i="1" smtClean="0">
                                <a:latin typeface="Cambria Math"/>
                              </a:rPr>
                              <m:t>2</m:t>
                            </m:r>
                          </m:sup>
                        </m:sSup>
                        <m:sSup>
                          <m:sSupPr>
                            <m:ctrlPr>
                              <a:rPr lang="en-US" sz="3600" b="0" i="1" smtClean="0">
                                <a:latin typeface="Cambria Math" panose="02040503050406030204" pitchFamily="18" charset="0"/>
                              </a:rPr>
                            </m:ctrlPr>
                          </m:sSupPr>
                          <m:e>
                            <m:r>
                              <a:rPr lang="en-US" sz="3600" b="0" i="1" smtClean="0">
                                <a:latin typeface="Cambria Math"/>
                              </a:rPr>
                              <m:t>𝑅</m:t>
                            </m:r>
                          </m:e>
                          <m:sup>
                            <m:r>
                              <a:rPr lang="en-US" sz="3600" b="0" i="1" smtClean="0">
                                <a:latin typeface="Cambria Math"/>
                              </a:rPr>
                              <m:t>2</m:t>
                            </m:r>
                          </m:sup>
                        </m:sSup>
                      </m:num>
                      <m:den>
                        <m:r>
                          <a:rPr lang="en-US" sz="3600" b="0" i="1" smtClean="0">
                            <a:latin typeface="Cambria Math"/>
                          </a:rPr>
                          <m:t>2</m:t>
                        </m:r>
                        <m:r>
                          <a:rPr lang="en-US" sz="3600" b="0" i="1" smtClean="0">
                            <a:latin typeface="Cambria Math"/>
                          </a:rPr>
                          <m:t>𝑚</m:t>
                        </m:r>
                      </m:den>
                    </m:f>
                  </m:oMath>
                </a14:m>
                <a:endParaRPr lang="en-US" sz="36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2"/>
                <a:stretch>
                  <a:fillRect/>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Cyclotron cont’d</a:t>
            </a:r>
            <a:endParaRPr lang="en-US" dirty="0"/>
          </a:p>
        </p:txBody>
      </p:sp>
    </p:spTree>
    <p:extLst>
      <p:ext uri="{BB962C8B-B14F-4D97-AF65-F5344CB8AC3E}">
        <p14:creationId xmlns:p14="http://schemas.microsoft.com/office/powerpoint/2010/main" val="15780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Positrons, </a:t>
            </a:r>
            <a:r>
              <a:rPr lang="en-US" dirty="0" err="1" smtClean="0"/>
              <a:t>pions</a:t>
            </a:r>
            <a:r>
              <a:rPr lang="en-US" dirty="0" smtClean="0"/>
              <a:t>, and muons introduced</a:t>
            </a:r>
          </a:p>
          <a:p>
            <a:r>
              <a:rPr lang="en-US" dirty="0" smtClean="0"/>
              <a:t>Methods of detecting sub-atomic particles</a:t>
            </a:r>
          </a:p>
          <a:p>
            <a:r>
              <a:rPr lang="en-US" dirty="0" smtClean="0"/>
              <a:t>Sources of sub-atomic particles</a:t>
            </a:r>
          </a:p>
          <a:p>
            <a:r>
              <a:rPr lang="en-US" dirty="0" smtClean="0"/>
              <a:t>Particle accelerators</a:t>
            </a:r>
          </a:p>
          <a:p>
            <a:r>
              <a:rPr lang="en-US" dirty="0" smtClean="0"/>
              <a:t>Discovery of Higgs-like boson in 2012</a:t>
            </a:r>
          </a:p>
          <a:p>
            <a:r>
              <a:rPr lang="en-US" dirty="0" smtClean="0"/>
              <a:t>Mediators</a:t>
            </a:r>
          </a:p>
          <a:p>
            <a:r>
              <a:rPr lang="en-US" dirty="0" smtClean="0"/>
              <a:t>Leptons and hadrons (baryons and mesons)</a:t>
            </a:r>
          </a:p>
          <a:p>
            <a:r>
              <a:rPr lang="en-US" dirty="0" smtClean="0"/>
              <a:t>Strangeness</a:t>
            </a:r>
          </a:p>
          <a:p>
            <a:r>
              <a:rPr lang="en-US" dirty="0" smtClean="0"/>
              <a:t>Quarks and the Eightfold way</a:t>
            </a:r>
          </a:p>
          <a:p>
            <a:r>
              <a:rPr lang="en-US" dirty="0" smtClean="0"/>
              <a:t>Standard Model</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1747656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Cyclotron Example</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481328"/>
                <a:ext cx="8229600" cy="4525963"/>
              </a:xfrm>
            </p:spPr>
            <p:txBody>
              <a:bodyPr/>
              <a:lstStyle/>
              <a:p>
                <a:pPr marL="109728" indent="0">
                  <a:buNone/>
                </a:pPr>
                <a:r>
                  <a:rPr lang="en-US" dirty="0" smtClean="0"/>
                  <a:t>Consider the acceleration of a proton by a cyclotron that has radius 0.5m and magnetic field of 1.50T.  What are the frequency and the maximum particle energy?</a:t>
                </a:r>
              </a:p>
              <a:p>
                <a:pPr marL="109728" indent="0">
                  <a:buNone/>
                </a:pPr>
                <a14:m>
                  <m:oMath xmlns:m="http://schemas.openxmlformats.org/officeDocument/2006/math">
                    <m:r>
                      <a:rPr lang="en-US" b="0" i="1" smtClean="0">
                        <a:latin typeface="Cambria Math"/>
                      </a:rPr>
                      <m:t>𝑓</m:t>
                    </m:r>
                    <m:r>
                      <a:rPr lang="en-US" b="0" i="1" smtClean="0">
                        <a:latin typeface="Cambria Math"/>
                      </a:rPr>
                      <m:t>= </m:t>
                    </m:r>
                    <m:f>
                      <m:fPr>
                        <m:ctrlPr>
                          <a:rPr lang="en-US" b="0" i="1" smtClean="0">
                            <a:latin typeface="Cambria Math" panose="02040503050406030204" pitchFamily="18" charset="0"/>
                          </a:rPr>
                        </m:ctrlPr>
                      </m:fPr>
                      <m:num>
                        <m:r>
                          <a:rPr lang="en-US" b="0" i="1" cap="small" smtClean="0">
                            <a:latin typeface="Cambria Math"/>
                            <a:ea typeface="Cambria Math"/>
                          </a:rPr>
                          <m:t>𝜔</m:t>
                        </m:r>
                      </m:num>
                      <m:den>
                        <m:r>
                          <a:rPr lang="en-US" b="0" i="1" smtClean="0">
                            <a:latin typeface="Cambria Math"/>
                          </a:rPr>
                          <m:t>2</m:t>
                        </m:r>
                        <m:r>
                          <a:rPr lang="en-US" b="0" i="1" smtClean="0">
                            <a:latin typeface="Cambria Math"/>
                            <a:ea typeface="Cambria Math"/>
                          </a:rPr>
                          <m:t>𝜋</m:t>
                        </m:r>
                      </m:den>
                    </m:f>
                    <m:r>
                      <a:rPr lang="en-US" b="0" i="1" smtClean="0">
                        <a:latin typeface="Cambria Math"/>
                      </a:rPr>
                      <m:t> =  </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a:rPr>
                              <m:t>𝑞</m:t>
                            </m:r>
                          </m:e>
                        </m:d>
                        <m:r>
                          <a:rPr lang="en-US" b="0" i="1" smtClean="0">
                            <a:latin typeface="Cambria Math"/>
                          </a:rPr>
                          <m:t>𝐵</m:t>
                        </m:r>
                      </m:num>
                      <m:den>
                        <m:r>
                          <a:rPr lang="en-US" b="0" i="1" smtClean="0">
                            <a:latin typeface="Cambria Math"/>
                          </a:rPr>
                          <m:t>2</m:t>
                        </m:r>
                        <m:r>
                          <a:rPr lang="en-US" b="0" i="1" smtClean="0">
                            <a:latin typeface="Cambria Math"/>
                            <a:ea typeface="Cambria Math"/>
                          </a:rPr>
                          <m:t>𝜋</m:t>
                        </m:r>
                        <m:r>
                          <a:rPr lang="en-US" b="0" i="1" smtClean="0">
                            <a:latin typeface="Cambria Math"/>
                            <a:ea typeface="Cambria Math"/>
                          </a:rPr>
                          <m:t>𝑚</m:t>
                        </m:r>
                      </m:den>
                    </m:f>
                  </m:oMath>
                </a14:m>
                <a:r>
                  <a:rPr lang="en-US" dirty="0" smtClean="0"/>
                  <a:t> = </a:t>
                </a:r>
                <a14:m>
                  <m:oMath xmlns:m="http://schemas.openxmlformats.org/officeDocument/2006/math">
                    <m:f>
                      <m:fPr>
                        <m:ctrlPr>
                          <a:rPr lang="en-US"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1.60</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−19</m:t>
                                </m:r>
                              </m:sup>
                            </m:sSup>
                            <m:r>
                              <a:rPr lang="en-US" b="0" i="1" smtClean="0">
                                <a:latin typeface="Cambria Math"/>
                                <a:ea typeface="Cambria Math"/>
                              </a:rPr>
                              <m:t>𝐶</m:t>
                            </m:r>
                          </m:e>
                        </m:d>
                        <m:r>
                          <a:rPr lang="en-US" b="0" i="1" smtClean="0">
                            <a:latin typeface="Cambria Math"/>
                            <a:ea typeface="Cambria Math"/>
                          </a:rPr>
                          <m:t>(1.50</m:t>
                        </m:r>
                        <m:r>
                          <a:rPr lang="en-US" b="0" i="1" smtClean="0">
                            <a:latin typeface="Cambria Math"/>
                            <a:ea typeface="Cambria Math"/>
                          </a:rPr>
                          <m:t>𝑇</m:t>
                        </m:r>
                        <m:r>
                          <a:rPr lang="en-US" b="0" i="1" smtClean="0">
                            <a:latin typeface="Cambria Math"/>
                            <a:ea typeface="Cambria Math"/>
                          </a:rPr>
                          <m:t>) </m:t>
                        </m:r>
                      </m:num>
                      <m:den>
                        <m:r>
                          <a:rPr lang="en-US" b="0" i="1" smtClean="0">
                            <a:latin typeface="Cambria Math"/>
                          </a:rPr>
                          <m:t>2</m:t>
                        </m:r>
                        <m:r>
                          <a:rPr lang="en-US" b="0" i="1" smtClean="0">
                            <a:latin typeface="Cambria Math"/>
                            <a:ea typeface="Cambria Math"/>
                          </a:rPr>
                          <m:t>𝜋</m:t>
                        </m:r>
                        <m:r>
                          <a:rPr lang="en-US" b="0" i="1" smtClean="0">
                            <a:latin typeface="Cambria Math"/>
                            <a:ea typeface="Cambria Math"/>
                          </a:rPr>
                          <m:t>(1.67×</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−27</m:t>
                            </m:r>
                          </m:sup>
                        </m:sSup>
                        <m:r>
                          <a:rPr lang="en-US" b="0" i="1" smtClean="0">
                            <a:latin typeface="Cambria Math"/>
                            <a:ea typeface="Cambria Math"/>
                          </a:rPr>
                          <m:t>𝑘𝑔</m:t>
                        </m:r>
                        <m:r>
                          <a:rPr lang="en-US" b="0" i="1" smtClean="0">
                            <a:latin typeface="Cambria Math"/>
                            <a:ea typeface="Cambria Math"/>
                          </a:rPr>
                          <m:t>)</m:t>
                        </m:r>
                      </m:den>
                    </m:f>
                  </m:oMath>
                </a14:m>
                <a:r>
                  <a:rPr lang="en-US" dirty="0" smtClean="0"/>
                  <a:t> = 23 MHz</a:t>
                </a:r>
              </a:p>
              <a:p>
                <a:pPr marL="109728" indent="0">
                  <a:buNone/>
                </a:pPr>
                <a:endParaRPr lang="en-US" dirty="0"/>
              </a:p>
              <a:p>
                <a:pPr marL="109728" indent="0">
                  <a:buNone/>
                </a:pPr>
                <a14:m>
                  <m:oMath xmlns:m="http://schemas.openxmlformats.org/officeDocument/2006/math">
                    <m:r>
                      <a:rPr lang="en-US" b="0" i="1" smtClean="0">
                        <a:latin typeface="Cambria Math"/>
                      </a:rPr>
                      <m:t>𝐾𝐸</m:t>
                    </m:r>
                    <m:r>
                      <a:rPr lang="en-US" b="0" i="1" smtClean="0">
                        <a:latin typeface="Cambria Math"/>
                      </a:rPr>
                      <m:t>= </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𝑞</m:t>
                            </m:r>
                          </m:e>
                          <m:sup>
                            <m:r>
                              <a:rPr lang="en-US" sz="2800" i="1">
                                <a:latin typeface="Cambria Math"/>
                              </a:rPr>
                              <m:t>2</m:t>
                            </m:r>
                          </m:sup>
                        </m:sSup>
                        <m:sSup>
                          <m:sSupPr>
                            <m:ctrlPr>
                              <a:rPr lang="en-US" sz="2800" i="1">
                                <a:latin typeface="Cambria Math" panose="02040503050406030204" pitchFamily="18" charset="0"/>
                              </a:rPr>
                            </m:ctrlPr>
                          </m:sSupPr>
                          <m:e>
                            <m:r>
                              <a:rPr lang="en-US" sz="2800" i="1">
                                <a:latin typeface="Cambria Math"/>
                              </a:rPr>
                              <m:t>𝐵</m:t>
                            </m:r>
                          </m:e>
                          <m:sup>
                            <m:r>
                              <a:rPr lang="en-US" sz="2800" i="1">
                                <a:latin typeface="Cambria Math"/>
                              </a:rPr>
                              <m:t>2</m:t>
                            </m:r>
                          </m:sup>
                        </m:sSup>
                        <m:sSup>
                          <m:sSupPr>
                            <m:ctrlPr>
                              <a:rPr lang="en-US" sz="2800" i="1">
                                <a:latin typeface="Cambria Math" panose="02040503050406030204" pitchFamily="18" charset="0"/>
                              </a:rPr>
                            </m:ctrlPr>
                          </m:sSupPr>
                          <m:e>
                            <m:r>
                              <a:rPr lang="en-US" sz="2800" i="1">
                                <a:latin typeface="Cambria Math"/>
                              </a:rPr>
                              <m:t>𝑅</m:t>
                            </m:r>
                          </m:e>
                          <m:sup>
                            <m:r>
                              <a:rPr lang="en-US" sz="2800" i="1">
                                <a:latin typeface="Cambria Math"/>
                              </a:rPr>
                              <m:t>2</m:t>
                            </m:r>
                          </m:sup>
                        </m:sSup>
                      </m:num>
                      <m:den>
                        <m:r>
                          <a:rPr lang="en-US" sz="2800" i="1">
                            <a:latin typeface="Cambria Math"/>
                          </a:rPr>
                          <m:t>2</m:t>
                        </m:r>
                        <m:r>
                          <a:rPr lang="en-US" sz="2800" i="1">
                            <a:latin typeface="Cambria Math"/>
                          </a:rPr>
                          <m:t>𝑚</m:t>
                        </m:r>
                      </m:den>
                    </m:f>
                  </m:oMath>
                </a14:m>
                <a:r>
                  <a:rPr lang="en-US" dirty="0" smtClean="0"/>
                  <a:t> =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a:rPr>
                              <m:t>(1.602</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−19</m:t>
                                </m:r>
                              </m:sup>
                            </m:sSup>
                            <m:r>
                              <a:rPr lang="en-US" b="0" i="1" smtClean="0">
                                <a:latin typeface="Cambria Math"/>
                                <a:ea typeface="Cambria Math"/>
                              </a:rPr>
                              <m:t>𝐶</m:t>
                            </m:r>
                            <m:r>
                              <a:rPr lang="en-US" b="0" i="1" smtClean="0">
                                <a:latin typeface="Cambria Math"/>
                                <a:ea typeface="Cambria Math"/>
                              </a:rPr>
                              <m:t>)</m:t>
                            </m:r>
                          </m:e>
                          <m:sup>
                            <m:r>
                              <a:rPr lang="en-US" b="0" i="1" smtClean="0">
                                <a:latin typeface="Cambria Math"/>
                              </a:rPr>
                              <m:t>2</m:t>
                            </m:r>
                          </m:sup>
                        </m:sSup>
                        <m:sSup>
                          <m:sSupPr>
                            <m:ctrlPr>
                              <a:rPr lang="en-US" i="1" smtClean="0">
                                <a:latin typeface="Cambria Math" panose="02040503050406030204" pitchFamily="18" charset="0"/>
                              </a:rPr>
                            </m:ctrlPr>
                          </m:sSupPr>
                          <m:e>
                            <m:r>
                              <a:rPr lang="en-US" b="0" i="1" smtClean="0">
                                <a:latin typeface="Cambria Math"/>
                              </a:rPr>
                              <m:t>(1.50</m:t>
                            </m:r>
                            <m:r>
                              <a:rPr lang="en-US" b="0" i="1" smtClean="0">
                                <a:latin typeface="Cambria Math"/>
                              </a:rPr>
                              <m:t>𝑇</m:t>
                            </m:r>
                            <m:r>
                              <a:rPr lang="en-US" b="0" i="1" smtClean="0">
                                <a:latin typeface="Cambria Math"/>
                              </a:rPr>
                              <m:t>)</m:t>
                            </m:r>
                          </m:e>
                          <m:sup>
                            <m:r>
                              <a:rPr lang="en-US" b="0" i="1" smtClean="0">
                                <a:latin typeface="Cambria Math"/>
                              </a:rPr>
                              <m:t>2</m:t>
                            </m:r>
                          </m:sup>
                        </m:sSup>
                        <m:sSup>
                          <m:sSupPr>
                            <m:ctrlPr>
                              <a:rPr lang="en-US" i="1" smtClean="0">
                                <a:latin typeface="Cambria Math" panose="02040503050406030204" pitchFamily="18" charset="0"/>
                              </a:rPr>
                            </m:ctrlPr>
                          </m:sSupPr>
                          <m:e>
                            <m:r>
                              <a:rPr lang="en-US" b="0" i="1" smtClean="0">
                                <a:latin typeface="Cambria Math"/>
                              </a:rPr>
                              <m:t>(0.5)</m:t>
                            </m:r>
                          </m:e>
                          <m:sup>
                            <m:r>
                              <a:rPr lang="en-US" b="0" i="1" smtClean="0">
                                <a:latin typeface="Cambria Math"/>
                              </a:rPr>
                              <m:t>2</m:t>
                            </m:r>
                          </m:sup>
                        </m:sSup>
                      </m:num>
                      <m:den>
                        <m:r>
                          <a:rPr lang="en-US" b="0" i="1" smtClean="0">
                            <a:latin typeface="Cambria Math"/>
                          </a:rPr>
                          <m:t>2(1.67</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−27</m:t>
                            </m:r>
                          </m:sup>
                        </m:sSup>
                        <m:r>
                          <a:rPr lang="en-US" b="0" i="1" smtClean="0">
                            <a:latin typeface="Cambria Math"/>
                            <a:ea typeface="Cambria Math"/>
                          </a:rPr>
                          <m:t>𝑘𝑔</m:t>
                        </m:r>
                        <m:r>
                          <a:rPr lang="en-US" b="0" i="1" smtClean="0">
                            <a:latin typeface="Cambria Math"/>
                          </a:rPr>
                          <m:t>)</m:t>
                        </m:r>
                      </m:den>
                    </m:f>
                  </m:oMath>
                </a14:m>
                <a:r>
                  <a:rPr lang="en-US" dirty="0" smtClean="0"/>
                  <a:t> = 27 MeV</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481328"/>
                <a:ext cx="8229600" cy="4525963"/>
              </a:xfrm>
              <a:blipFill rotWithShape="1">
                <a:blip r:embed="rId2"/>
                <a:stretch>
                  <a:fillRect t="-1213" r="-963"/>
                </a:stretch>
              </a:blipFill>
            </p:spPr>
            <p:txBody>
              <a:bodyPr/>
              <a:lstStyle/>
              <a:p>
                <a:r>
                  <a:rPr lang="en-US">
                    <a:noFill/>
                  </a:rPr>
                  <a:t> </a:t>
                </a:r>
              </a:p>
            </p:txBody>
          </p:sp>
        </mc:Fallback>
      </mc:AlternateContent>
    </p:spTree>
    <p:extLst>
      <p:ext uri="{BB962C8B-B14F-4D97-AF65-F5344CB8AC3E}">
        <p14:creationId xmlns:p14="http://schemas.microsoft.com/office/powerpoint/2010/main" val="2244158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673" y="1481138"/>
            <a:ext cx="7824654" cy="4525962"/>
          </a:xfrm>
        </p:spPr>
      </p:pic>
      <p:sp>
        <p:nvSpPr>
          <p:cNvPr id="3" name="Title 2"/>
          <p:cNvSpPr>
            <a:spLocks noGrp="1"/>
          </p:cNvSpPr>
          <p:nvPr>
            <p:ph type="title"/>
          </p:nvPr>
        </p:nvSpPr>
        <p:spPr/>
        <p:txBody>
          <a:bodyPr/>
          <a:lstStyle/>
          <a:p>
            <a:r>
              <a:rPr lang="en-US" dirty="0" smtClean="0"/>
              <a:t>CERN Laboratory</a:t>
            </a:r>
            <a:endParaRPr lang="en-US" dirty="0"/>
          </a:p>
        </p:txBody>
      </p:sp>
      <p:sp>
        <p:nvSpPr>
          <p:cNvPr id="7" name="TextBox 6"/>
          <p:cNvSpPr txBox="1"/>
          <p:nvPr/>
        </p:nvSpPr>
        <p:spPr>
          <a:xfrm>
            <a:off x="4038600" y="6324600"/>
            <a:ext cx="4724400" cy="369332"/>
          </a:xfrm>
          <a:prstGeom prst="rect">
            <a:avLst/>
          </a:prstGeom>
          <a:noFill/>
        </p:spPr>
        <p:txBody>
          <a:bodyPr wrap="square" rtlCol="0">
            <a:spAutoFit/>
          </a:bodyPr>
          <a:lstStyle/>
          <a:p>
            <a:endParaRPr lang="en-US" dirty="0"/>
          </a:p>
        </p:txBody>
      </p:sp>
      <p:sp>
        <p:nvSpPr>
          <p:cNvPr id="9" name="TextBox 8"/>
          <p:cNvSpPr txBox="1"/>
          <p:nvPr/>
        </p:nvSpPr>
        <p:spPr>
          <a:xfrm>
            <a:off x="5638800" y="6019800"/>
            <a:ext cx="4724400" cy="253916"/>
          </a:xfrm>
          <a:prstGeom prst="rect">
            <a:avLst/>
          </a:prstGeom>
          <a:noFill/>
        </p:spPr>
        <p:txBody>
          <a:bodyPr wrap="square" rtlCol="0">
            <a:spAutoFit/>
          </a:bodyPr>
          <a:lstStyle/>
          <a:p>
            <a:r>
              <a:rPr lang="en-US" sz="1050" dirty="0" smtClean="0"/>
              <a:t>http</a:t>
            </a:r>
            <a:r>
              <a:rPr lang="en-US" sz="1050" dirty="0"/>
              <a:t>://supercond.web.cern.ch/supercond/</a:t>
            </a:r>
          </a:p>
        </p:txBody>
      </p:sp>
    </p:spTree>
    <p:extLst>
      <p:ext uri="{BB962C8B-B14F-4D97-AF65-F5344CB8AC3E}">
        <p14:creationId xmlns:p14="http://schemas.microsoft.com/office/powerpoint/2010/main" val="2558266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729" y="1752600"/>
            <a:ext cx="4572000" cy="3596481"/>
          </a:xfrm>
        </p:spPr>
      </p:pic>
      <p:sp>
        <p:nvSpPr>
          <p:cNvPr id="3" name="Title 2"/>
          <p:cNvSpPr>
            <a:spLocks noGrp="1"/>
          </p:cNvSpPr>
          <p:nvPr>
            <p:ph type="title"/>
          </p:nvPr>
        </p:nvSpPr>
        <p:spPr/>
        <p:txBody>
          <a:bodyPr>
            <a:normAutofit fontScale="90000"/>
          </a:bodyPr>
          <a:lstStyle/>
          <a:p>
            <a:r>
              <a:rPr lang="en-US" dirty="0" smtClean="0"/>
              <a:t>Discovery of Higgs-like Boson </a:t>
            </a:r>
            <a:r>
              <a:rPr lang="en-US" dirty="0"/>
              <a:t>A</a:t>
            </a:r>
            <a:r>
              <a:rPr lang="en-US" dirty="0" smtClean="0"/>
              <a:t>nnounced July 4, 2012</a:t>
            </a:r>
            <a:endParaRPr lang="en-US" dirty="0"/>
          </a:p>
        </p:txBody>
      </p:sp>
      <p:sp>
        <p:nvSpPr>
          <p:cNvPr id="5" name="TextBox 4"/>
          <p:cNvSpPr txBox="1"/>
          <p:nvPr/>
        </p:nvSpPr>
        <p:spPr>
          <a:xfrm>
            <a:off x="3581400" y="5410200"/>
            <a:ext cx="4800600" cy="253916"/>
          </a:xfrm>
          <a:prstGeom prst="rect">
            <a:avLst/>
          </a:prstGeom>
          <a:noFill/>
        </p:spPr>
        <p:txBody>
          <a:bodyPr wrap="square" rtlCol="0">
            <a:spAutoFit/>
          </a:bodyPr>
          <a:lstStyle/>
          <a:p>
            <a:r>
              <a:rPr lang="en-US" sz="1050" dirty="0"/>
              <a:t>http://home.web.cern.ch/topics/higgs-boson</a:t>
            </a:r>
          </a:p>
        </p:txBody>
      </p:sp>
      <p:sp>
        <p:nvSpPr>
          <p:cNvPr id="6" name="TextBox 5"/>
          <p:cNvSpPr txBox="1"/>
          <p:nvPr/>
        </p:nvSpPr>
        <p:spPr>
          <a:xfrm>
            <a:off x="228600" y="2209800"/>
            <a:ext cx="1371600" cy="2031325"/>
          </a:xfrm>
          <a:prstGeom prst="rect">
            <a:avLst/>
          </a:prstGeom>
          <a:noFill/>
        </p:spPr>
        <p:txBody>
          <a:bodyPr wrap="square" rtlCol="0">
            <a:spAutoFit/>
          </a:bodyPr>
          <a:lstStyle/>
          <a:p>
            <a:r>
              <a:rPr lang="en-US" dirty="0" smtClean="0"/>
              <a:t>The</a:t>
            </a:r>
          </a:p>
          <a:p>
            <a:r>
              <a:rPr lang="en-US" dirty="0" smtClean="0"/>
              <a:t>particle that confers mass on other particles?</a:t>
            </a:r>
            <a:endParaRPr lang="en-US" dirty="0"/>
          </a:p>
        </p:txBody>
      </p:sp>
      <p:sp>
        <p:nvSpPr>
          <p:cNvPr id="7" name="TextBox 6"/>
          <p:cNvSpPr txBox="1"/>
          <p:nvPr/>
        </p:nvSpPr>
        <p:spPr>
          <a:xfrm>
            <a:off x="7239000" y="1905000"/>
            <a:ext cx="1371600" cy="1754326"/>
          </a:xfrm>
          <a:prstGeom prst="rect">
            <a:avLst/>
          </a:prstGeom>
          <a:noFill/>
        </p:spPr>
        <p:txBody>
          <a:bodyPr wrap="square" rtlCol="0">
            <a:spAutoFit/>
          </a:bodyPr>
          <a:lstStyle/>
          <a:p>
            <a:r>
              <a:rPr lang="en-US" dirty="0" smtClean="0"/>
              <a:t>The last missing piece to the Standard Model?</a:t>
            </a:r>
            <a:endParaRPr lang="en-US" dirty="0"/>
          </a:p>
        </p:txBody>
      </p:sp>
      <p:sp>
        <p:nvSpPr>
          <p:cNvPr id="9" name="TextBox 8"/>
          <p:cNvSpPr txBox="1"/>
          <p:nvPr/>
        </p:nvSpPr>
        <p:spPr>
          <a:xfrm>
            <a:off x="7239000" y="4209871"/>
            <a:ext cx="1752600" cy="646331"/>
          </a:xfrm>
          <a:prstGeom prst="rect">
            <a:avLst/>
          </a:prstGeom>
          <a:noFill/>
        </p:spPr>
        <p:txBody>
          <a:bodyPr wrap="square" rtlCol="0">
            <a:spAutoFit/>
          </a:bodyPr>
          <a:lstStyle/>
          <a:p>
            <a:r>
              <a:rPr lang="en-US" dirty="0" smtClean="0"/>
              <a:t>Does particle have spin 0?</a:t>
            </a:r>
            <a:endParaRPr lang="en-US" dirty="0"/>
          </a:p>
        </p:txBody>
      </p:sp>
    </p:spTree>
    <p:extLst>
      <p:ext uri="{BB962C8B-B14F-4D97-AF65-F5344CB8AC3E}">
        <p14:creationId xmlns:p14="http://schemas.microsoft.com/office/powerpoint/2010/main" val="4138799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smtClean="0"/>
              <a:t>The available energy, </a:t>
            </a:r>
            <a:r>
              <a:rPr lang="en-US" dirty="0" err="1" smtClean="0"/>
              <a:t>E</a:t>
            </a:r>
            <a:r>
              <a:rPr lang="en-US" baseline="-25000" dirty="0" err="1" smtClean="0"/>
              <a:t>a</a:t>
            </a:r>
            <a:r>
              <a:rPr lang="en-US" baseline="-25000" dirty="0" smtClean="0"/>
              <a:t> </a:t>
            </a:r>
            <a:r>
              <a:rPr lang="en-US" dirty="0" smtClean="0"/>
              <a:t>,when a particle of mass m and total energy, </a:t>
            </a:r>
            <a:r>
              <a:rPr lang="en-US" dirty="0" err="1" smtClean="0"/>
              <a:t>E</a:t>
            </a:r>
            <a:r>
              <a:rPr lang="en-US" baseline="-25000" dirty="0" err="1" smtClean="0"/>
              <a:t>m</a:t>
            </a:r>
            <a:r>
              <a:rPr lang="en-US" dirty="0" smtClean="0"/>
              <a:t>, bombards a target at rest that also has mass m</a:t>
            </a:r>
          </a:p>
          <a:p>
            <a:pPr marL="109728" indent="0">
              <a:buNone/>
            </a:pPr>
            <a:endParaRPr lang="en-US" dirty="0" smtClean="0"/>
          </a:p>
          <a:p>
            <a:pPr marL="109728" indent="0" algn="ctr">
              <a:buNone/>
            </a:pPr>
            <a:r>
              <a:rPr lang="en-US" dirty="0" smtClean="0"/>
              <a:t>E</a:t>
            </a:r>
            <a:r>
              <a:rPr lang="en-US" baseline="-25000" dirty="0" smtClean="0"/>
              <a:t>a</a:t>
            </a:r>
            <a:r>
              <a:rPr lang="en-US" baseline="30000" dirty="0" smtClean="0"/>
              <a:t>2</a:t>
            </a:r>
            <a:r>
              <a:rPr lang="en-US" dirty="0" smtClean="0"/>
              <a:t> = 2mc</a:t>
            </a:r>
            <a:r>
              <a:rPr lang="en-US" baseline="30000" dirty="0" smtClean="0"/>
              <a:t>2</a:t>
            </a:r>
            <a:r>
              <a:rPr lang="en-US" dirty="0" smtClean="0"/>
              <a:t>(</a:t>
            </a:r>
            <a:r>
              <a:rPr lang="en-US" dirty="0" err="1" smtClean="0"/>
              <a:t>E</a:t>
            </a:r>
            <a:r>
              <a:rPr lang="en-US" baseline="-25000" dirty="0" err="1" smtClean="0"/>
              <a:t>m</a:t>
            </a:r>
            <a:r>
              <a:rPr lang="en-US" dirty="0" smtClean="0"/>
              <a:t> + mc</a:t>
            </a:r>
            <a:r>
              <a:rPr lang="en-US" baseline="30000" dirty="0" smtClean="0"/>
              <a:t>2</a:t>
            </a:r>
            <a:r>
              <a:rPr lang="en-US" dirty="0" smtClean="0"/>
              <a:t>)</a:t>
            </a:r>
          </a:p>
          <a:p>
            <a:pPr marL="109728" indent="0">
              <a:buNone/>
            </a:pPr>
            <a:r>
              <a:rPr lang="en-US" dirty="0" smtClean="0"/>
              <a:t>What must the total energy of </a:t>
            </a:r>
            <a:r>
              <a:rPr lang="en-US" dirty="0" smtClean="0">
                <a:latin typeface="Symbol" panose="05050102010706020507" pitchFamily="18" charset="2"/>
              </a:rPr>
              <a:t>a</a:t>
            </a:r>
            <a:r>
              <a:rPr lang="en-US" dirty="0" smtClean="0"/>
              <a:t> particles bombarding a stationary He target be if the available energy is 16GeV?</a:t>
            </a:r>
          </a:p>
          <a:p>
            <a:pPr marL="109728" indent="0">
              <a:buNone/>
            </a:pPr>
            <a:endParaRPr lang="en-US" dirty="0" smtClean="0"/>
          </a:p>
          <a:p>
            <a:pPr marL="109728" indent="0">
              <a:buNone/>
            </a:pPr>
            <a:r>
              <a:rPr lang="en-US" dirty="0" err="1" smtClean="0"/>
              <a:t>E</a:t>
            </a:r>
            <a:r>
              <a:rPr lang="en-US" baseline="-25000" dirty="0" err="1" smtClean="0"/>
              <a:t>m</a:t>
            </a:r>
            <a:r>
              <a:rPr lang="en-US" dirty="0" smtClean="0"/>
              <a:t> =</a:t>
            </a:r>
            <a:r>
              <a:rPr lang="en-US" dirty="0"/>
              <a:t> E</a:t>
            </a:r>
            <a:r>
              <a:rPr lang="en-US" baseline="-25000" dirty="0"/>
              <a:t>a</a:t>
            </a:r>
            <a:r>
              <a:rPr lang="en-US" baseline="30000" dirty="0"/>
              <a:t>2</a:t>
            </a:r>
            <a:r>
              <a:rPr lang="en-US" dirty="0"/>
              <a:t> </a:t>
            </a:r>
            <a:r>
              <a:rPr lang="en-US" dirty="0" smtClean="0"/>
              <a:t>/2</a:t>
            </a:r>
            <a:r>
              <a:rPr lang="en-US" dirty="0"/>
              <a:t> mc</a:t>
            </a:r>
            <a:r>
              <a:rPr lang="en-US" baseline="30000" dirty="0"/>
              <a:t>2</a:t>
            </a:r>
            <a:r>
              <a:rPr lang="en-US" dirty="0" smtClean="0"/>
              <a:t> - mc</a:t>
            </a:r>
            <a:r>
              <a:rPr lang="en-US" baseline="30000" dirty="0" smtClean="0"/>
              <a:t>2</a:t>
            </a:r>
            <a:endParaRPr lang="en-US" dirty="0"/>
          </a:p>
          <a:p>
            <a:pPr marL="109728" indent="0" algn="ctr">
              <a:buNone/>
            </a:pPr>
            <a:r>
              <a:rPr lang="en-US" baseline="30000" dirty="0" smtClean="0"/>
              <a:t>=</a:t>
            </a:r>
            <a:r>
              <a:rPr lang="en-US" dirty="0" smtClean="0"/>
              <a:t> (16GeV)</a:t>
            </a:r>
            <a:r>
              <a:rPr lang="en-US" baseline="30000" dirty="0"/>
              <a:t> 2</a:t>
            </a:r>
            <a:r>
              <a:rPr lang="en-US" dirty="0" smtClean="0"/>
              <a:t>/2(3.728GeV) – 3.728GeV = 30.6GeV</a:t>
            </a:r>
            <a:endParaRPr lang="en-US" baseline="30000" dirty="0" smtClean="0"/>
          </a:p>
        </p:txBody>
      </p:sp>
      <p:sp>
        <p:nvSpPr>
          <p:cNvPr id="3" name="Title 2"/>
          <p:cNvSpPr>
            <a:spLocks noGrp="1"/>
          </p:cNvSpPr>
          <p:nvPr>
            <p:ph type="title"/>
          </p:nvPr>
        </p:nvSpPr>
        <p:spPr/>
        <p:txBody>
          <a:bodyPr/>
          <a:lstStyle/>
          <a:p>
            <a:r>
              <a:rPr lang="en-US" dirty="0" smtClean="0"/>
              <a:t>Available Energy</a:t>
            </a:r>
            <a:endParaRPr lang="en-US" dirty="0"/>
          </a:p>
        </p:txBody>
      </p:sp>
    </p:spTree>
    <p:extLst>
      <p:ext uri="{BB962C8B-B14F-4D97-AF65-F5344CB8AC3E}">
        <p14:creationId xmlns:p14="http://schemas.microsoft.com/office/powerpoint/2010/main" val="2313743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Consider a colliding beam experiment of like particles.  If the colliding particles have momenta of equal magnitude and opposite direction, the total momentum is zero.  In this case, the available energy is the total energy of the colliding particles.</a:t>
            </a:r>
          </a:p>
          <a:p>
            <a:pPr marL="109728" indent="0">
              <a:buNone/>
            </a:pPr>
            <a:endParaRPr lang="en-US" dirty="0"/>
          </a:p>
          <a:p>
            <a:pPr marL="109728" indent="0">
              <a:buNone/>
            </a:pPr>
            <a:r>
              <a:rPr lang="en-US" dirty="0" smtClean="0"/>
              <a:t>In the previous example, each beam only needs to carry 8.0GeV.</a:t>
            </a:r>
            <a:endParaRPr lang="en-US" dirty="0"/>
          </a:p>
        </p:txBody>
      </p:sp>
      <p:sp>
        <p:nvSpPr>
          <p:cNvPr id="3" name="Title 2"/>
          <p:cNvSpPr>
            <a:spLocks noGrp="1"/>
          </p:cNvSpPr>
          <p:nvPr>
            <p:ph type="title"/>
          </p:nvPr>
        </p:nvSpPr>
        <p:spPr/>
        <p:txBody>
          <a:bodyPr/>
          <a:lstStyle/>
          <a:p>
            <a:r>
              <a:rPr lang="en-US" dirty="0" smtClean="0"/>
              <a:t>Colliding Beam</a:t>
            </a:r>
            <a:endParaRPr lang="en-US" dirty="0"/>
          </a:p>
        </p:txBody>
      </p:sp>
    </p:spTree>
    <p:extLst>
      <p:ext uri="{BB962C8B-B14F-4D97-AF65-F5344CB8AC3E}">
        <p14:creationId xmlns:p14="http://schemas.microsoft.com/office/powerpoint/2010/main" val="226555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143000"/>
          </a:xfrm>
        </p:spPr>
        <p:txBody>
          <a:bodyPr/>
          <a:lstStyle/>
          <a:p>
            <a:r>
              <a:rPr lang="en-US" dirty="0" smtClean="0">
                <a:solidFill>
                  <a:srgbClr val="FF0000"/>
                </a:solidFill>
              </a:rPr>
              <a:t>The Sub-atomic Zoo…</a:t>
            </a:r>
            <a:endParaRPr lang="en-US" dirty="0">
              <a:solidFill>
                <a:srgbClr val="FF0000"/>
              </a:solidFill>
            </a:endParaRPr>
          </a:p>
        </p:txBody>
      </p:sp>
      <p:sp>
        <p:nvSpPr>
          <p:cNvPr id="4" name="TextBox 3"/>
          <p:cNvSpPr txBox="1"/>
          <p:nvPr/>
        </p:nvSpPr>
        <p:spPr>
          <a:xfrm>
            <a:off x="762000" y="2286000"/>
            <a:ext cx="1028700" cy="923330"/>
          </a:xfrm>
          <a:prstGeom prst="rect">
            <a:avLst/>
          </a:prstGeom>
          <a:noFill/>
        </p:spPr>
        <p:txBody>
          <a:bodyPr wrap="square" rtlCol="0">
            <a:spAutoFit/>
          </a:bodyPr>
          <a:lstStyle/>
          <a:p>
            <a:r>
              <a:rPr lang="en-US" sz="5400" dirty="0" smtClean="0">
                <a:latin typeface="Symbol" pitchFamily="18" charset="2"/>
              </a:rPr>
              <a:t>W</a:t>
            </a:r>
            <a:r>
              <a:rPr lang="en-US" sz="5400" baseline="30000" dirty="0">
                <a:latin typeface="Symbol" pitchFamily="18" charset="2"/>
              </a:rPr>
              <a:t>-</a:t>
            </a:r>
            <a:endParaRPr lang="en-US" sz="5400" dirty="0">
              <a:latin typeface="Symbol" pitchFamily="18" charset="2"/>
            </a:endParaRPr>
          </a:p>
        </p:txBody>
      </p:sp>
      <p:sp>
        <p:nvSpPr>
          <p:cNvPr id="5" name="TextBox 4"/>
          <p:cNvSpPr txBox="1"/>
          <p:nvPr/>
        </p:nvSpPr>
        <p:spPr>
          <a:xfrm>
            <a:off x="5025571" y="3200400"/>
            <a:ext cx="381000" cy="923330"/>
          </a:xfrm>
          <a:prstGeom prst="rect">
            <a:avLst/>
          </a:prstGeom>
          <a:noFill/>
        </p:spPr>
        <p:txBody>
          <a:bodyPr wrap="square" rtlCol="0">
            <a:spAutoFit/>
          </a:bodyPr>
          <a:lstStyle/>
          <a:p>
            <a:r>
              <a:rPr lang="en-US" sz="5400" dirty="0" smtClean="0">
                <a:latin typeface="Cambria Math" pitchFamily="18" charset="0"/>
                <a:ea typeface="Cambria Math" pitchFamily="18" charset="0"/>
              </a:rPr>
              <a:t>p</a:t>
            </a:r>
            <a:endParaRPr lang="en-US" sz="5400" dirty="0">
              <a:latin typeface="Cambria Math" pitchFamily="18" charset="0"/>
              <a:ea typeface="Cambria Math" pitchFamily="18" charset="0"/>
            </a:endParaRPr>
          </a:p>
        </p:txBody>
      </p:sp>
      <p:sp>
        <p:nvSpPr>
          <p:cNvPr id="7" name="TextBox 6"/>
          <p:cNvSpPr txBox="1"/>
          <p:nvPr/>
        </p:nvSpPr>
        <p:spPr>
          <a:xfrm>
            <a:off x="1600200" y="3785175"/>
            <a:ext cx="609600" cy="923330"/>
          </a:xfrm>
          <a:prstGeom prst="rect">
            <a:avLst/>
          </a:prstGeom>
          <a:noFill/>
        </p:spPr>
        <p:txBody>
          <a:bodyPr wrap="square" rtlCol="0">
            <a:spAutoFit/>
          </a:bodyPr>
          <a:lstStyle/>
          <a:p>
            <a:r>
              <a:rPr lang="en-US" sz="5400" dirty="0" smtClean="0">
                <a:latin typeface="Cambria Math" pitchFamily="18" charset="0"/>
                <a:ea typeface="Cambria Math" pitchFamily="18" charset="0"/>
              </a:rPr>
              <a:t>n</a:t>
            </a:r>
            <a:endParaRPr lang="en-US" sz="5400" dirty="0">
              <a:latin typeface="Cambria Math" pitchFamily="18" charset="0"/>
              <a:ea typeface="Cambria Math" pitchFamily="18" charset="0"/>
            </a:endParaRPr>
          </a:p>
        </p:txBody>
      </p:sp>
      <p:sp>
        <p:nvSpPr>
          <p:cNvPr id="8" name="TextBox 7"/>
          <p:cNvSpPr txBox="1"/>
          <p:nvPr/>
        </p:nvSpPr>
        <p:spPr>
          <a:xfrm>
            <a:off x="3048000" y="1916668"/>
            <a:ext cx="1066800" cy="923330"/>
          </a:xfrm>
          <a:prstGeom prst="rect">
            <a:avLst/>
          </a:prstGeom>
          <a:noFill/>
        </p:spPr>
        <p:txBody>
          <a:bodyPr wrap="square" rtlCol="0">
            <a:spAutoFit/>
          </a:bodyPr>
          <a:lstStyle/>
          <a:p>
            <a:r>
              <a:rPr lang="en-US" sz="5400" dirty="0" smtClean="0">
                <a:latin typeface="Symbol" pitchFamily="18" charset="2"/>
              </a:rPr>
              <a:t>S</a:t>
            </a:r>
            <a:r>
              <a:rPr lang="en-US" sz="5400" baseline="30000" dirty="0" smtClean="0">
                <a:latin typeface="Symbol" pitchFamily="18" charset="2"/>
              </a:rPr>
              <a:t>+</a:t>
            </a:r>
            <a:endParaRPr lang="en-US" sz="5400" dirty="0">
              <a:latin typeface="Symbol" pitchFamily="18" charset="2"/>
            </a:endParaRPr>
          </a:p>
        </p:txBody>
      </p:sp>
      <p:sp>
        <p:nvSpPr>
          <p:cNvPr id="9" name="TextBox 8"/>
          <p:cNvSpPr txBox="1"/>
          <p:nvPr/>
        </p:nvSpPr>
        <p:spPr>
          <a:xfrm>
            <a:off x="3048000" y="4123730"/>
            <a:ext cx="1066800" cy="923330"/>
          </a:xfrm>
          <a:prstGeom prst="rect">
            <a:avLst/>
          </a:prstGeom>
          <a:noFill/>
        </p:spPr>
        <p:txBody>
          <a:bodyPr wrap="square" rtlCol="0">
            <a:spAutoFit/>
          </a:bodyPr>
          <a:lstStyle/>
          <a:p>
            <a:r>
              <a:rPr lang="en-US" sz="5400" dirty="0" smtClean="0">
                <a:latin typeface="Symbol" pitchFamily="18" charset="2"/>
              </a:rPr>
              <a:t>m</a:t>
            </a:r>
            <a:r>
              <a:rPr lang="en-US" sz="5400" baseline="30000" dirty="0" smtClean="0">
                <a:latin typeface="Symbol" pitchFamily="18" charset="2"/>
              </a:rPr>
              <a:t>-</a:t>
            </a:r>
            <a:endParaRPr lang="en-US" sz="5400" dirty="0">
              <a:latin typeface="Symbol" pitchFamily="18" charset="2"/>
            </a:endParaRPr>
          </a:p>
        </p:txBody>
      </p:sp>
      <p:sp>
        <p:nvSpPr>
          <p:cNvPr id="10" name="TextBox 9"/>
          <p:cNvSpPr txBox="1"/>
          <p:nvPr/>
        </p:nvSpPr>
        <p:spPr>
          <a:xfrm>
            <a:off x="4800600" y="1676400"/>
            <a:ext cx="990600" cy="923330"/>
          </a:xfrm>
          <a:prstGeom prst="rect">
            <a:avLst/>
          </a:prstGeom>
          <a:noFill/>
        </p:spPr>
        <p:txBody>
          <a:bodyPr wrap="square" rtlCol="0">
            <a:spAutoFit/>
          </a:bodyPr>
          <a:lstStyle/>
          <a:p>
            <a:r>
              <a:rPr lang="en-US" sz="5400" dirty="0" smtClean="0">
                <a:latin typeface="Symbol" pitchFamily="18" charset="2"/>
              </a:rPr>
              <a:t>p</a:t>
            </a:r>
            <a:r>
              <a:rPr lang="en-US" sz="5400" baseline="30000" dirty="0" smtClean="0">
                <a:latin typeface="Symbol" pitchFamily="18" charset="2"/>
              </a:rPr>
              <a:t>-</a:t>
            </a:r>
            <a:endParaRPr lang="en-US" sz="5400" dirty="0">
              <a:latin typeface="Symbol" pitchFamily="18" charset="2"/>
            </a:endParaRPr>
          </a:p>
        </p:txBody>
      </p:sp>
      <p:sp>
        <p:nvSpPr>
          <p:cNvPr id="11" name="TextBox 10"/>
          <p:cNvSpPr txBox="1"/>
          <p:nvPr/>
        </p:nvSpPr>
        <p:spPr>
          <a:xfrm>
            <a:off x="6324600" y="1214735"/>
            <a:ext cx="1295400" cy="923330"/>
          </a:xfrm>
          <a:prstGeom prst="rect">
            <a:avLst/>
          </a:prstGeom>
          <a:noFill/>
        </p:spPr>
        <p:txBody>
          <a:bodyPr wrap="square" rtlCol="0">
            <a:spAutoFit/>
          </a:bodyPr>
          <a:lstStyle/>
          <a:p>
            <a:r>
              <a:rPr lang="en-US" sz="5400" dirty="0" smtClean="0">
                <a:latin typeface="Symbol" pitchFamily="18" charset="2"/>
              </a:rPr>
              <a:t>L</a:t>
            </a:r>
            <a:r>
              <a:rPr lang="en-US" sz="5400" baseline="30000" dirty="0" smtClean="0">
                <a:latin typeface="Symbol" pitchFamily="18" charset="2"/>
              </a:rPr>
              <a:t>0</a:t>
            </a:r>
            <a:endParaRPr lang="en-US" sz="5400" dirty="0">
              <a:latin typeface="Symbol" pitchFamily="18" charset="2"/>
            </a:endParaRPr>
          </a:p>
        </p:txBody>
      </p:sp>
      <p:sp>
        <p:nvSpPr>
          <p:cNvPr id="12" name="TextBox 11"/>
          <p:cNvSpPr txBox="1"/>
          <p:nvPr/>
        </p:nvSpPr>
        <p:spPr>
          <a:xfrm>
            <a:off x="6096000" y="2362200"/>
            <a:ext cx="1066800" cy="923330"/>
          </a:xfrm>
          <a:prstGeom prst="rect">
            <a:avLst/>
          </a:prstGeom>
          <a:noFill/>
        </p:spPr>
        <p:txBody>
          <a:bodyPr wrap="square" rtlCol="0">
            <a:spAutoFit/>
          </a:bodyPr>
          <a:lstStyle/>
          <a:p>
            <a:r>
              <a:rPr lang="en-US" sz="5400" dirty="0" smtClean="0">
                <a:latin typeface="Symbol" pitchFamily="18" charset="2"/>
              </a:rPr>
              <a:t>m</a:t>
            </a:r>
            <a:r>
              <a:rPr lang="en-US" sz="5400" baseline="30000" dirty="0" smtClean="0">
                <a:latin typeface="Symbol" pitchFamily="18" charset="2"/>
              </a:rPr>
              <a:t>+</a:t>
            </a:r>
            <a:endParaRPr lang="en-US" sz="5400" dirty="0">
              <a:latin typeface="Symbol" pitchFamily="18" charset="2"/>
            </a:endParaRPr>
          </a:p>
        </p:txBody>
      </p:sp>
      <p:sp>
        <p:nvSpPr>
          <p:cNvPr id="13" name="TextBox 12"/>
          <p:cNvSpPr txBox="1"/>
          <p:nvPr/>
        </p:nvSpPr>
        <p:spPr>
          <a:xfrm>
            <a:off x="6629400" y="3953470"/>
            <a:ext cx="1066800" cy="923330"/>
          </a:xfrm>
          <a:prstGeom prst="rect">
            <a:avLst/>
          </a:prstGeom>
          <a:noFill/>
        </p:spPr>
        <p:txBody>
          <a:bodyPr wrap="square" rtlCol="0">
            <a:spAutoFit/>
          </a:bodyPr>
          <a:lstStyle/>
          <a:p>
            <a:r>
              <a:rPr lang="en-US" sz="5400" dirty="0" smtClean="0">
                <a:latin typeface="Symbol" pitchFamily="18" charset="2"/>
              </a:rPr>
              <a:t>S</a:t>
            </a:r>
            <a:r>
              <a:rPr lang="en-US" sz="5400" baseline="30000" dirty="0" smtClean="0">
                <a:latin typeface="Symbol" pitchFamily="18" charset="2"/>
              </a:rPr>
              <a:t>0</a:t>
            </a:r>
            <a:endParaRPr lang="en-US" sz="5400" dirty="0">
              <a:latin typeface="Symbol" pitchFamily="18" charset="2"/>
            </a:endParaRPr>
          </a:p>
        </p:txBody>
      </p:sp>
      <p:sp>
        <p:nvSpPr>
          <p:cNvPr id="14" name="TextBox 13"/>
          <p:cNvSpPr txBox="1"/>
          <p:nvPr/>
        </p:nvSpPr>
        <p:spPr>
          <a:xfrm>
            <a:off x="2686050" y="3323510"/>
            <a:ext cx="990600" cy="923330"/>
          </a:xfrm>
          <a:prstGeom prst="rect">
            <a:avLst/>
          </a:prstGeom>
          <a:noFill/>
        </p:spPr>
        <p:txBody>
          <a:bodyPr wrap="square" rtlCol="0">
            <a:spAutoFit/>
          </a:bodyPr>
          <a:lstStyle/>
          <a:p>
            <a:r>
              <a:rPr lang="en-US" sz="5400" dirty="0" smtClean="0">
                <a:latin typeface="Symbol" pitchFamily="18" charset="2"/>
              </a:rPr>
              <a:t>p</a:t>
            </a:r>
            <a:r>
              <a:rPr lang="en-US" sz="5400" baseline="30000" dirty="0" smtClean="0">
                <a:latin typeface="Symbol" pitchFamily="18" charset="2"/>
              </a:rPr>
              <a:t>0</a:t>
            </a:r>
            <a:endParaRPr lang="en-US" sz="5400" dirty="0">
              <a:latin typeface="Symbol" pitchFamily="18" charset="2"/>
            </a:endParaRPr>
          </a:p>
        </p:txBody>
      </p:sp>
      <p:sp>
        <p:nvSpPr>
          <p:cNvPr id="15" name="TextBox 14"/>
          <p:cNvSpPr txBox="1"/>
          <p:nvPr/>
        </p:nvSpPr>
        <p:spPr>
          <a:xfrm>
            <a:off x="4953000" y="4114800"/>
            <a:ext cx="990600" cy="923330"/>
          </a:xfrm>
          <a:prstGeom prst="rect">
            <a:avLst/>
          </a:prstGeom>
          <a:noFill/>
        </p:spPr>
        <p:txBody>
          <a:bodyPr wrap="square" rtlCol="0">
            <a:spAutoFit/>
          </a:bodyPr>
          <a:lstStyle/>
          <a:p>
            <a:r>
              <a:rPr lang="en-US" sz="5400" dirty="0" smtClean="0">
                <a:latin typeface="Symbol" pitchFamily="18" charset="2"/>
              </a:rPr>
              <a:t>p</a:t>
            </a:r>
            <a:r>
              <a:rPr lang="en-US" sz="5400" baseline="30000" dirty="0" smtClean="0">
                <a:latin typeface="Symbol" pitchFamily="18" charset="2"/>
              </a:rPr>
              <a:t>+</a:t>
            </a:r>
            <a:endParaRPr lang="en-US" sz="5400" dirty="0">
              <a:latin typeface="Symbol" pitchFamily="18" charset="2"/>
            </a:endParaRPr>
          </a:p>
        </p:txBody>
      </p:sp>
      <p:sp>
        <p:nvSpPr>
          <p:cNvPr id="16" name="TextBox 15"/>
          <p:cNvSpPr txBox="1"/>
          <p:nvPr/>
        </p:nvSpPr>
        <p:spPr>
          <a:xfrm>
            <a:off x="381000" y="3801070"/>
            <a:ext cx="1066800" cy="923330"/>
          </a:xfrm>
          <a:prstGeom prst="rect">
            <a:avLst/>
          </a:prstGeom>
          <a:noFill/>
        </p:spPr>
        <p:txBody>
          <a:bodyPr wrap="square" rtlCol="0">
            <a:spAutoFit/>
          </a:bodyPr>
          <a:lstStyle/>
          <a:p>
            <a:r>
              <a:rPr lang="en-US" sz="5400" dirty="0" smtClean="0">
                <a:latin typeface="Symbol" pitchFamily="18" charset="2"/>
              </a:rPr>
              <a:t>S</a:t>
            </a:r>
            <a:r>
              <a:rPr lang="en-US" sz="5400" baseline="30000" dirty="0" smtClean="0">
                <a:latin typeface="Symbol" pitchFamily="18" charset="2"/>
              </a:rPr>
              <a:t>-</a:t>
            </a:r>
            <a:endParaRPr lang="en-US" sz="5400" dirty="0">
              <a:latin typeface="Symbol" pitchFamily="18" charset="2"/>
            </a:endParaRPr>
          </a:p>
        </p:txBody>
      </p:sp>
      <p:sp>
        <p:nvSpPr>
          <p:cNvPr id="18" name="TextBox 17"/>
          <p:cNvSpPr txBox="1"/>
          <p:nvPr/>
        </p:nvSpPr>
        <p:spPr>
          <a:xfrm>
            <a:off x="1752600" y="1600200"/>
            <a:ext cx="914400" cy="923330"/>
          </a:xfrm>
          <a:prstGeom prst="rect">
            <a:avLst/>
          </a:prstGeom>
          <a:noFill/>
        </p:spPr>
        <p:txBody>
          <a:bodyPr wrap="square" rtlCol="0">
            <a:spAutoFit/>
          </a:bodyPr>
          <a:lstStyle/>
          <a:p>
            <a:r>
              <a:rPr lang="en-US" sz="5400" dirty="0" smtClean="0"/>
              <a:t>e</a:t>
            </a:r>
            <a:r>
              <a:rPr lang="en-US" sz="5400" baseline="30000" dirty="0" smtClean="0"/>
              <a:t>-</a:t>
            </a:r>
            <a:endParaRPr lang="en-US" sz="5400" dirty="0"/>
          </a:p>
        </p:txBody>
      </p:sp>
      <p:sp>
        <p:nvSpPr>
          <p:cNvPr id="20" name="TextBox 19"/>
          <p:cNvSpPr txBox="1"/>
          <p:nvPr/>
        </p:nvSpPr>
        <p:spPr>
          <a:xfrm>
            <a:off x="3962399" y="3496270"/>
            <a:ext cx="1063171" cy="923330"/>
          </a:xfrm>
          <a:prstGeom prst="rect">
            <a:avLst/>
          </a:prstGeom>
          <a:noFill/>
        </p:spPr>
        <p:txBody>
          <a:bodyPr wrap="square" rtlCol="0">
            <a:spAutoFit/>
          </a:bodyPr>
          <a:lstStyle/>
          <a:p>
            <a:r>
              <a:rPr lang="en-US" sz="5400" dirty="0" smtClean="0"/>
              <a:t>e</a:t>
            </a:r>
            <a:r>
              <a:rPr lang="en-US" sz="5400" baseline="30000" dirty="0" smtClean="0"/>
              <a:t>+</a:t>
            </a:r>
            <a:endParaRPr lang="en-US" sz="5400" dirty="0"/>
          </a:p>
        </p:txBody>
      </p:sp>
      <p:sp>
        <p:nvSpPr>
          <p:cNvPr id="21" name="TextBox 20"/>
          <p:cNvSpPr txBox="1"/>
          <p:nvPr/>
        </p:nvSpPr>
        <p:spPr>
          <a:xfrm>
            <a:off x="914400" y="4791670"/>
            <a:ext cx="1028700" cy="923330"/>
          </a:xfrm>
          <a:prstGeom prst="rect">
            <a:avLst/>
          </a:prstGeom>
          <a:noFill/>
        </p:spPr>
        <p:txBody>
          <a:bodyPr wrap="square" rtlCol="0">
            <a:spAutoFit/>
          </a:bodyPr>
          <a:lstStyle/>
          <a:p>
            <a:r>
              <a:rPr lang="en-US" sz="5400" dirty="0" smtClean="0">
                <a:latin typeface="Symbol" pitchFamily="18" charset="2"/>
              </a:rPr>
              <a:t>K</a:t>
            </a:r>
            <a:r>
              <a:rPr lang="en-US" sz="5400" baseline="30000" dirty="0" smtClean="0">
                <a:latin typeface="Symbol" pitchFamily="18" charset="2"/>
              </a:rPr>
              <a:t>-</a:t>
            </a:r>
            <a:endParaRPr lang="en-US" sz="5400" dirty="0">
              <a:latin typeface="Symbol" pitchFamily="18" charset="2"/>
            </a:endParaRPr>
          </a:p>
        </p:txBody>
      </p:sp>
      <p:sp>
        <p:nvSpPr>
          <p:cNvPr id="22" name="TextBox 21"/>
          <p:cNvSpPr txBox="1"/>
          <p:nvPr/>
        </p:nvSpPr>
        <p:spPr>
          <a:xfrm>
            <a:off x="7353300" y="1905000"/>
            <a:ext cx="1028700" cy="923330"/>
          </a:xfrm>
          <a:prstGeom prst="rect">
            <a:avLst/>
          </a:prstGeom>
          <a:noFill/>
        </p:spPr>
        <p:txBody>
          <a:bodyPr wrap="square" rtlCol="0">
            <a:spAutoFit/>
          </a:bodyPr>
          <a:lstStyle/>
          <a:p>
            <a:r>
              <a:rPr lang="en-US" sz="5400" dirty="0" smtClean="0">
                <a:latin typeface="Symbol" pitchFamily="18" charset="2"/>
              </a:rPr>
              <a:t>K</a:t>
            </a:r>
            <a:r>
              <a:rPr lang="en-US" sz="5400" baseline="30000" dirty="0" smtClean="0">
                <a:latin typeface="Symbol" pitchFamily="18" charset="2"/>
              </a:rPr>
              <a:t>+</a:t>
            </a:r>
            <a:endParaRPr lang="en-US" sz="5400" dirty="0">
              <a:latin typeface="Symbol" pitchFamily="18" charset="2"/>
            </a:endParaRPr>
          </a:p>
        </p:txBody>
      </p:sp>
      <p:sp>
        <p:nvSpPr>
          <p:cNvPr id="24" name="TextBox 23"/>
          <p:cNvSpPr txBox="1"/>
          <p:nvPr/>
        </p:nvSpPr>
        <p:spPr>
          <a:xfrm>
            <a:off x="2057400" y="4648200"/>
            <a:ext cx="1066800" cy="923330"/>
          </a:xfrm>
          <a:prstGeom prst="rect">
            <a:avLst/>
          </a:prstGeom>
          <a:noFill/>
        </p:spPr>
        <p:txBody>
          <a:bodyPr wrap="square" rtlCol="0">
            <a:spAutoFit/>
          </a:bodyPr>
          <a:lstStyle/>
          <a:p>
            <a:r>
              <a:rPr lang="en-US" sz="5400" dirty="0" smtClean="0">
                <a:latin typeface="Symbol" pitchFamily="18" charset="2"/>
              </a:rPr>
              <a:t>h</a:t>
            </a:r>
            <a:r>
              <a:rPr lang="en-US" sz="5400" baseline="30000" dirty="0" smtClean="0">
                <a:latin typeface="Symbol" pitchFamily="18" charset="2"/>
              </a:rPr>
              <a:t>0</a:t>
            </a:r>
            <a:endParaRPr lang="en-US" sz="5400" dirty="0">
              <a:latin typeface="Symbol" pitchFamily="18" charset="2"/>
            </a:endParaRPr>
          </a:p>
        </p:txBody>
      </p:sp>
      <p:sp>
        <p:nvSpPr>
          <p:cNvPr id="25" name="TextBox 24"/>
          <p:cNvSpPr txBox="1"/>
          <p:nvPr/>
        </p:nvSpPr>
        <p:spPr>
          <a:xfrm>
            <a:off x="1714500" y="2658070"/>
            <a:ext cx="1028700" cy="923330"/>
          </a:xfrm>
          <a:prstGeom prst="rect">
            <a:avLst/>
          </a:prstGeom>
          <a:noFill/>
        </p:spPr>
        <p:txBody>
          <a:bodyPr wrap="square" rtlCol="0">
            <a:spAutoFit/>
          </a:bodyPr>
          <a:lstStyle/>
          <a:p>
            <a:r>
              <a:rPr lang="en-US" sz="5400" dirty="0" smtClean="0">
                <a:latin typeface="Symbol" pitchFamily="18" charset="2"/>
              </a:rPr>
              <a:t>X</a:t>
            </a:r>
            <a:r>
              <a:rPr lang="en-US" sz="5400" baseline="30000" dirty="0" smtClean="0">
                <a:latin typeface="Symbol" pitchFamily="18" charset="2"/>
              </a:rPr>
              <a:t>-</a:t>
            </a:r>
            <a:endParaRPr lang="en-US" sz="5400" dirty="0">
              <a:latin typeface="Symbol" pitchFamily="18" charset="2"/>
            </a:endParaRPr>
          </a:p>
        </p:txBody>
      </p:sp>
      <p:sp>
        <p:nvSpPr>
          <p:cNvPr id="26" name="TextBox 25"/>
          <p:cNvSpPr txBox="1"/>
          <p:nvPr/>
        </p:nvSpPr>
        <p:spPr>
          <a:xfrm>
            <a:off x="7658100" y="3039070"/>
            <a:ext cx="1028700" cy="923330"/>
          </a:xfrm>
          <a:prstGeom prst="rect">
            <a:avLst/>
          </a:prstGeom>
          <a:noFill/>
        </p:spPr>
        <p:txBody>
          <a:bodyPr wrap="square" rtlCol="0">
            <a:spAutoFit/>
          </a:bodyPr>
          <a:lstStyle/>
          <a:p>
            <a:r>
              <a:rPr lang="en-US" sz="5400" dirty="0" smtClean="0">
                <a:latin typeface="Symbol" pitchFamily="18" charset="2"/>
              </a:rPr>
              <a:t>X</a:t>
            </a:r>
            <a:r>
              <a:rPr lang="en-US" sz="5400" baseline="30000" dirty="0" smtClean="0">
                <a:latin typeface="Symbol" pitchFamily="18" charset="2"/>
              </a:rPr>
              <a:t>0</a:t>
            </a:r>
            <a:endParaRPr lang="en-US" sz="5400" dirty="0">
              <a:latin typeface="Symbol" pitchFamily="18" charset="2"/>
            </a:endParaRPr>
          </a:p>
        </p:txBody>
      </p:sp>
      <p:sp>
        <p:nvSpPr>
          <p:cNvPr id="27" name="TextBox 26"/>
          <p:cNvSpPr txBox="1"/>
          <p:nvPr/>
        </p:nvSpPr>
        <p:spPr>
          <a:xfrm>
            <a:off x="3886200" y="1143000"/>
            <a:ext cx="1066800" cy="923330"/>
          </a:xfrm>
          <a:prstGeom prst="rect">
            <a:avLst/>
          </a:prstGeom>
          <a:noFill/>
        </p:spPr>
        <p:txBody>
          <a:bodyPr wrap="square" rtlCol="0">
            <a:spAutoFit/>
          </a:bodyPr>
          <a:lstStyle/>
          <a:p>
            <a:r>
              <a:rPr lang="en-US" sz="5400" dirty="0" smtClean="0">
                <a:latin typeface="Symbol" pitchFamily="18" charset="2"/>
              </a:rPr>
              <a:t>t</a:t>
            </a:r>
            <a:r>
              <a:rPr lang="en-US" sz="5400" baseline="30000" dirty="0" smtClean="0">
                <a:latin typeface="Symbol" pitchFamily="18" charset="2"/>
              </a:rPr>
              <a:t>-</a:t>
            </a:r>
            <a:endParaRPr lang="en-US" sz="5400" dirty="0">
              <a:latin typeface="Symbol" pitchFamily="18" charset="2"/>
            </a:endParaRPr>
          </a:p>
        </p:txBody>
      </p:sp>
      <p:sp>
        <p:nvSpPr>
          <p:cNvPr id="28" name="TextBox 27"/>
          <p:cNvSpPr txBox="1"/>
          <p:nvPr/>
        </p:nvSpPr>
        <p:spPr>
          <a:xfrm>
            <a:off x="3998683" y="4186535"/>
            <a:ext cx="1066800" cy="923330"/>
          </a:xfrm>
          <a:prstGeom prst="rect">
            <a:avLst/>
          </a:prstGeom>
          <a:noFill/>
        </p:spPr>
        <p:txBody>
          <a:bodyPr wrap="square" rtlCol="0">
            <a:spAutoFit/>
          </a:bodyPr>
          <a:lstStyle/>
          <a:p>
            <a:r>
              <a:rPr lang="en-US" sz="5400" dirty="0" smtClean="0">
                <a:latin typeface="Symbol" pitchFamily="18" charset="2"/>
              </a:rPr>
              <a:t>t</a:t>
            </a:r>
            <a:r>
              <a:rPr lang="en-US" sz="5400" baseline="30000" dirty="0" smtClean="0">
                <a:latin typeface="Symbol" pitchFamily="18" charset="2"/>
              </a:rPr>
              <a:t>+</a:t>
            </a:r>
            <a:endParaRPr lang="en-US" sz="5400" dirty="0">
              <a:latin typeface="Symbol" pitchFamily="18" charset="2"/>
            </a:endParaRPr>
          </a:p>
        </p:txBody>
      </p:sp>
      <p:sp>
        <p:nvSpPr>
          <p:cNvPr id="29" name="TextBox 28"/>
          <p:cNvSpPr txBox="1"/>
          <p:nvPr/>
        </p:nvSpPr>
        <p:spPr>
          <a:xfrm>
            <a:off x="4038600" y="2438400"/>
            <a:ext cx="1066800" cy="923330"/>
          </a:xfrm>
          <a:prstGeom prst="rect">
            <a:avLst/>
          </a:prstGeom>
          <a:noFill/>
        </p:spPr>
        <p:txBody>
          <a:bodyPr wrap="square" rtlCol="0">
            <a:spAutoFit/>
          </a:bodyPr>
          <a:lstStyle/>
          <a:p>
            <a:r>
              <a:rPr lang="en-US" sz="5400" dirty="0" smtClean="0">
                <a:latin typeface="Symbol" pitchFamily="18" charset="2"/>
              </a:rPr>
              <a:t>n</a:t>
            </a:r>
            <a:r>
              <a:rPr lang="en-US" sz="5400" baseline="-25000" dirty="0" smtClean="0"/>
              <a:t>e</a:t>
            </a:r>
            <a:endParaRPr lang="en-US" sz="5400" dirty="0">
              <a:latin typeface="Symbol" pitchFamily="18" charset="2"/>
            </a:endParaRPr>
          </a:p>
        </p:txBody>
      </p:sp>
      <p:sp>
        <p:nvSpPr>
          <p:cNvPr id="30" name="TextBox 29"/>
          <p:cNvSpPr txBox="1"/>
          <p:nvPr/>
        </p:nvSpPr>
        <p:spPr>
          <a:xfrm>
            <a:off x="7581900" y="171450"/>
            <a:ext cx="1066800" cy="923330"/>
          </a:xfrm>
          <a:prstGeom prst="rect">
            <a:avLst/>
          </a:prstGeom>
          <a:noFill/>
        </p:spPr>
        <p:txBody>
          <a:bodyPr wrap="square" rtlCol="0">
            <a:spAutoFit/>
          </a:bodyPr>
          <a:lstStyle/>
          <a:p>
            <a:r>
              <a:rPr lang="en-US" sz="5400" dirty="0" err="1" smtClean="0">
                <a:latin typeface="Symbol" pitchFamily="18" charset="2"/>
              </a:rPr>
              <a:t>n</a:t>
            </a:r>
            <a:r>
              <a:rPr lang="en-US" sz="5400" baseline="-25000" dirty="0" err="1" smtClean="0">
                <a:latin typeface="Symbol" pitchFamily="18" charset="2"/>
              </a:rPr>
              <a:t>t</a:t>
            </a:r>
            <a:endParaRPr lang="en-US" sz="5400" dirty="0">
              <a:latin typeface="Symbol" pitchFamily="18" charset="2"/>
            </a:endParaRPr>
          </a:p>
        </p:txBody>
      </p:sp>
      <p:sp>
        <p:nvSpPr>
          <p:cNvPr id="33" name="TextBox 32"/>
          <p:cNvSpPr txBox="1"/>
          <p:nvPr/>
        </p:nvSpPr>
        <p:spPr>
          <a:xfrm>
            <a:off x="7734300" y="4267200"/>
            <a:ext cx="1066800" cy="923330"/>
          </a:xfrm>
          <a:prstGeom prst="rect">
            <a:avLst/>
          </a:prstGeom>
          <a:noFill/>
        </p:spPr>
        <p:txBody>
          <a:bodyPr wrap="square" rtlCol="0">
            <a:spAutoFit/>
          </a:bodyPr>
          <a:lstStyle/>
          <a:p>
            <a:r>
              <a:rPr lang="en-US" sz="5400" dirty="0" smtClean="0">
                <a:latin typeface="Symbol" pitchFamily="18" charset="2"/>
              </a:rPr>
              <a:t>n</a:t>
            </a:r>
            <a:r>
              <a:rPr lang="en-US" sz="5400" baseline="-25000" dirty="0" smtClean="0">
                <a:latin typeface="Symbol" pitchFamily="18" charset="2"/>
              </a:rPr>
              <a:t>m</a:t>
            </a:r>
            <a:endParaRPr lang="en-US" sz="5400" dirty="0">
              <a:latin typeface="Symbol" pitchFamily="18" charset="2"/>
            </a:endParaRPr>
          </a:p>
        </p:txBody>
      </p:sp>
      <mc:AlternateContent xmlns:mc="http://schemas.openxmlformats.org/markup-compatibility/2006" xmlns:a14="http://schemas.microsoft.com/office/drawing/2010/main">
        <mc:Choice Requires="a14">
          <p:sp>
            <p:nvSpPr>
              <p:cNvPr id="34" name="TextBox 33"/>
              <p:cNvSpPr txBox="1"/>
              <p:nvPr/>
            </p:nvSpPr>
            <p:spPr>
              <a:xfrm>
                <a:off x="5715000" y="4800600"/>
                <a:ext cx="10287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5400" i="1" smtClean="0">
                              <a:latin typeface="Cambria Math" panose="02040503050406030204" pitchFamily="18" charset="0"/>
                            </a:rPr>
                          </m:ctrlPr>
                        </m:accPr>
                        <m:e>
                          <m:r>
                            <a:rPr lang="en-US" sz="5400" b="0" i="1" smtClean="0">
                              <a:latin typeface="Cambria Math"/>
                            </a:rPr>
                            <m:t>𝑛</m:t>
                          </m:r>
                        </m:e>
                      </m:acc>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715000" y="4800600"/>
                <a:ext cx="1028700" cy="92333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2400" y="1600200"/>
                <a:ext cx="10287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5400" i="1" smtClean="0">
                              <a:latin typeface="Cambria Math" panose="02040503050406030204" pitchFamily="18" charset="0"/>
                            </a:rPr>
                          </m:ctrlPr>
                        </m:accPr>
                        <m:e>
                          <m:r>
                            <a:rPr lang="en-US" sz="5400" b="0" i="1" smtClean="0">
                              <a:latin typeface="Cambria Math"/>
                            </a:rPr>
                            <m:t>𝑝</m:t>
                          </m:r>
                        </m:e>
                      </m:acc>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52400" y="1600200"/>
                <a:ext cx="1028700" cy="923330"/>
              </a:xfrm>
              <a:prstGeom prst="rect">
                <a:avLst/>
              </a:prstGeom>
              <a:blipFill rotWithShape="1">
                <a:blip r:embed="rId3"/>
                <a:stretch>
                  <a:fillRect/>
                </a:stretch>
              </a:blipFill>
            </p:spPr>
            <p:txBody>
              <a:bodyPr/>
              <a:lstStyle/>
              <a:p>
                <a:r>
                  <a:rPr lang="en-US">
                    <a:noFill/>
                  </a:rPr>
                  <a:t> </a:t>
                </a:r>
              </a:p>
            </p:txBody>
          </p:sp>
        </mc:Fallback>
      </mc:AlternateContent>
      <p:sp>
        <p:nvSpPr>
          <p:cNvPr id="40" name="TextBox 39"/>
          <p:cNvSpPr txBox="1"/>
          <p:nvPr/>
        </p:nvSpPr>
        <p:spPr>
          <a:xfrm>
            <a:off x="838200" y="5562600"/>
            <a:ext cx="8420895" cy="723275"/>
          </a:xfrm>
          <a:prstGeom prst="rect">
            <a:avLst/>
          </a:prstGeom>
          <a:noFill/>
        </p:spPr>
        <p:txBody>
          <a:bodyPr wrap="none" rtlCol="0">
            <a:spAutoFit/>
          </a:bodyPr>
          <a:lstStyle/>
          <a:p>
            <a:r>
              <a:rPr lang="en-US" sz="4100" dirty="0" smtClean="0">
                <a:solidFill>
                  <a:srgbClr val="FF0000"/>
                </a:solidFill>
              </a:rPr>
              <a:t>…and the need for classification</a:t>
            </a:r>
            <a:endParaRPr lang="en-US" sz="4100" dirty="0">
              <a:solidFill>
                <a:srgbClr val="FF0000"/>
              </a:solidFill>
            </a:endParaRPr>
          </a:p>
        </p:txBody>
      </p:sp>
    </p:spTree>
    <p:extLst>
      <p:ext uri="{BB962C8B-B14F-4D97-AF65-F5344CB8AC3E}">
        <p14:creationId xmlns:p14="http://schemas.microsoft.com/office/powerpoint/2010/main" val="2936294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493146958"/>
                  </p:ext>
                </p:extLst>
              </p:nvPr>
            </p:nvGraphicFramePr>
            <p:xfrm>
              <a:off x="457200" y="1481138"/>
              <a:ext cx="8229599" cy="2931160"/>
            </p:xfrm>
            <a:graphic>
              <a:graphicData uri="http://schemas.openxmlformats.org/drawingml/2006/table">
                <a:tbl>
                  <a:tblPr firstRow="1" bandRow="1" bandCol="1">
                    <a:tableStyleId>{69012ECD-51FC-41F1-AA8D-1B2483CD663E}</a:tableStyleId>
                  </a:tblPr>
                  <a:tblGrid>
                    <a:gridCol w="1219200"/>
                    <a:gridCol w="1132114"/>
                    <a:gridCol w="1458686"/>
                    <a:gridCol w="1219200"/>
                    <a:gridCol w="1295400"/>
                    <a:gridCol w="1066800"/>
                    <a:gridCol w="838199"/>
                  </a:tblGrid>
                  <a:tr h="370840">
                    <a:tc>
                      <a:txBody>
                        <a:bodyPr/>
                        <a:lstStyle/>
                        <a:p>
                          <a:r>
                            <a:rPr lang="en-US" dirty="0" smtClean="0"/>
                            <a:t>Inter-action</a:t>
                          </a:r>
                          <a:endParaRPr lang="en-US" dirty="0"/>
                        </a:p>
                      </a:txBody>
                      <a:tcPr/>
                    </a:tc>
                    <a:tc>
                      <a:txBody>
                        <a:bodyPr/>
                        <a:lstStyle/>
                        <a:p>
                          <a:r>
                            <a:rPr lang="en-US" dirty="0" smtClean="0"/>
                            <a:t>Relative</a:t>
                          </a:r>
                        </a:p>
                        <a:p>
                          <a:r>
                            <a:rPr lang="en-US" dirty="0" smtClean="0"/>
                            <a:t>Strength</a:t>
                          </a:r>
                          <a:endParaRPr lang="en-US" dirty="0"/>
                        </a:p>
                      </a:txBody>
                      <a:tcPr/>
                    </a:tc>
                    <a:tc>
                      <a:txBody>
                        <a:bodyPr/>
                        <a:lstStyle/>
                        <a:p>
                          <a:r>
                            <a:rPr lang="en-US" dirty="0" smtClean="0"/>
                            <a:t>Range</a:t>
                          </a:r>
                          <a:endParaRPr lang="en-US" dirty="0"/>
                        </a:p>
                      </a:txBody>
                      <a:tcPr/>
                    </a:tc>
                    <a:tc>
                      <a:txBody>
                        <a:bodyPr/>
                        <a:lstStyle/>
                        <a:p>
                          <a:r>
                            <a:rPr lang="en-US" dirty="0" smtClean="0"/>
                            <a:t>Mediator</a:t>
                          </a:r>
                          <a:endParaRPr lang="en-US" dirty="0"/>
                        </a:p>
                      </a:txBody>
                      <a:tcPr/>
                    </a:tc>
                    <a:tc>
                      <a:txBody>
                        <a:bodyPr/>
                        <a:lstStyle/>
                        <a:p>
                          <a:r>
                            <a:rPr lang="en-US" dirty="0" smtClean="0"/>
                            <a:t>Mass</a:t>
                          </a:r>
                          <a:endParaRPr lang="en-US" dirty="0"/>
                        </a:p>
                      </a:txBody>
                      <a:tcPr/>
                    </a:tc>
                    <a:tc>
                      <a:txBody>
                        <a:bodyPr/>
                        <a:lstStyle/>
                        <a:p>
                          <a:r>
                            <a:rPr lang="en-US" dirty="0" smtClean="0"/>
                            <a:t>Charge</a:t>
                          </a:r>
                          <a:endParaRPr lang="en-US" dirty="0"/>
                        </a:p>
                      </a:txBody>
                      <a:tcPr/>
                    </a:tc>
                    <a:tc>
                      <a:txBody>
                        <a:bodyPr/>
                        <a:lstStyle/>
                        <a:p>
                          <a:r>
                            <a:rPr lang="en-US" dirty="0" smtClean="0"/>
                            <a:t>Spin</a:t>
                          </a:r>
                          <a:endParaRPr lang="en-US" dirty="0"/>
                        </a:p>
                      </a:txBody>
                      <a:tcPr/>
                    </a:tc>
                  </a:tr>
                  <a:tr h="370840">
                    <a:tc>
                      <a:txBody>
                        <a:bodyPr/>
                        <a:lstStyle/>
                        <a:p>
                          <a:r>
                            <a:rPr lang="en-US" sz="1800" dirty="0" smtClean="0"/>
                            <a:t>Strong</a:t>
                          </a:r>
                          <a:endParaRPr lang="en-US" sz="1600" dirty="0"/>
                        </a:p>
                      </a:txBody>
                      <a:tcPr/>
                    </a:tc>
                    <a:tc>
                      <a:txBody>
                        <a:bodyPr/>
                        <a:lstStyle/>
                        <a:p>
                          <a:r>
                            <a:rPr lang="en-US" dirty="0" smtClean="0"/>
                            <a:t>1</a:t>
                          </a:r>
                          <a:endParaRPr lang="en-US" dirty="0"/>
                        </a:p>
                      </a:txBody>
                      <a:tcPr/>
                    </a:tc>
                    <a:tc>
                      <a:txBody>
                        <a:bodyPr/>
                        <a:lstStyle/>
                        <a:p>
                          <a:r>
                            <a:rPr lang="en-US" dirty="0" smtClean="0"/>
                            <a:t>Short (1fm)</a:t>
                          </a:r>
                          <a:endParaRPr lang="en-US" dirty="0"/>
                        </a:p>
                      </a:txBody>
                      <a:tcPr/>
                    </a:tc>
                    <a:tc>
                      <a:txBody>
                        <a:bodyPr/>
                        <a:lstStyle/>
                        <a:p>
                          <a:r>
                            <a:rPr lang="en-US" dirty="0" smtClean="0"/>
                            <a:t>Gluon</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sz="1800" dirty="0" smtClean="0"/>
                            <a:t>Electro-magnetic</a:t>
                          </a:r>
                          <a:endParaRPr lang="en-US" dirty="0"/>
                        </a:p>
                      </a:txBody>
                      <a:tcPr/>
                    </a:tc>
                    <a:tc>
                      <a:txBody>
                        <a:bodyPr/>
                        <a:lstStyle/>
                        <a:p>
                          <a:r>
                            <a:rPr lang="en-US" dirty="0" smtClean="0"/>
                            <a:t>1/137</a:t>
                          </a:r>
                          <a:endParaRPr lang="en-US" dirty="0"/>
                        </a:p>
                      </a:txBody>
                      <a:tcPr/>
                    </a:tc>
                    <a:tc>
                      <a:txBody>
                        <a:bodyPr/>
                        <a:lstStyle/>
                        <a:p>
                          <a:r>
                            <a:rPr lang="en-US" dirty="0" smtClean="0"/>
                            <a:t>Long(1/r</a:t>
                          </a:r>
                          <a:r>
                            <a:rPr lang="en-US" baseline="30000" dirty="0" smtClean="0"/>
                            <a:t>2</a:t>
                          </a:r>
                          <a:r>
                            <a:rPr lang="en-US" dirty="0" smtClean="0"/>
                            <a:t>)</a:t>
                          </a:r>
                          <a:endParaRPr lang="en-US" dirty="0"/>
                        </a:p>
                      </a:txBody>
                      <a:tcPr/>
                    </a:tc>
                    <a:tc>
                      <a:txBody>
                        <a:bodyPr/>
                        <a:lstStyle/>
                        <a:p>
                          <a:r>
                            <a:rPr lang="en-US" dirty="0" smtClean="0"/>
                            <a:t>Photon</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Weak</a:t>
                          </a:r>
                          <a:endParaRPr lang="en-US" dirty="0"/>
                        </a:p>
                      </a:txBody>
                      <a:tcPr/>
                    </a:tc>
                    <a:tc>
                      <a:txBody>
                        <a:bodyPr/>
                        <a:lstStyle/>
                        <a:p>
                          <a:r>
                            <a:rPr lang="en-US" dirty="0" smtClean="0"/>
                            <a:t>10</a:t>
                          </a:r>
                          <a:r>
                            <a:rPr lang="en-US" baseline="30000" dirty="0" smtClean="0"/>
                            <a:t>-9</a:t>
                          </a:r>
                          <a:endParaRPr lang="en-US" dirty="0"/>
                        </a:p>
                      </a:txBody>
                      <a:tcPr/>
                    </a:tc>
                    <a:tc>
                      <a:txBody>
                        <a:bodyPr/>
                        <a:lstStyle/>
                        <a:p>
                          <a:r>
                            <a:rPr lang="en-US" dirty="0" smtClean="0"/>
                            <a:t>Short</a:t>
                          </a:r>
                        </a:p>
                        <a:p>
                          <a:r>
                            <a:rPr lang="en-US" dirty="0" smtClean="0"/>
                            <a:t>(.001fm)</a:t>
                          </a:r>
                          <a:endParaRPr lang="en-US" dirty="0"/>
                        </a:p>
                      </a:txBody>
                      <a:tcPr/>
                    </a:tc>
                    <a:tc>
                      <a:txBody>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𝑊</m:t>
                                  </m:r>
                                </m:e>
                                <m:sup>
                                  <m:r>
                                    <a:rPr lang="en-US" i="1" smtClean="0">
                                      <a:latin typeface="Cambria Math"/>
                                      <a:ea typeface="Cambria Math"/>
                                    </a:rPr>
                                    <m:t>±</m:t>
                                  </m:r>
                                </m:sup>
                              </m:sSup>
                            </m:oMath>
                          </a14:m>
                          <a:r>
                            <a:rPr lang="en-US" dirty="0" smtClean="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𝑍</m:t>
                                  </m:r>
                                </m:e>
                                <m:sup>
                                  <m:r>
                                    <a:rPr lang="en-US" b="0" i="1" dirty="0" smtClean="0">
                                      <a:latin typeface="Cambria Math"/>
                                    </a:rPr>
                                    <m:t>0</m:t>
                                  </m:r>
                                </m:sup>
                              </m:sSup>
                            </m:oMath>
                          </a14:m>
                          <a:endParaRPr lang="en-US" dirty="0"/>
                        </a:p>
                      </a:txBody>
                      <a:tcPr/>
                    </a:tc>
                    <a:tc>
                      <a:txBody>
                        <a:bodyPr/>
                        <a:lstStyle/>
                        <a:p>
                          <a:r>
                            <a:rPr lang="en-US" dirty="0" smtClean="0"/>
                            <a:t>80.4,91.2Gev/c</a:t>
                          </a:r>
                          <a:r>
                            <a:rPr lang="en-US" baseline="30000" dirty="0" smtClean="0"/>
                            <a:t>2</a:t>
                          </a:r>
                          <a:endParaRPr lang="en-US" baseline="30000" dirty="0"/>
                        </a:p>
                      </a:txBody>
                      <a:tcPr/>
                    </a:tc>
                    <a:tc>
                      <a:txBody>
                        <a:bodyPr/>
                        <a:lstStyle/>
                        <a:p>
                          <a14:m>
                            <m:oMath xmlns:m="http://schemas.openxmlformats.org/officeDocument/2006/math">
                              <m:r>
                                <a:rPr lang="en-US" i="1" smtClean="0">
                                  <a:latin typeface="Cambria Math"/>
                                  <a:ea typeface="Cambria Math"/>
                                </a:rPr>
                                <m:t>±</m:t>
                              </m:r>
                              <m:r>
                                <a:rPr lang="en-US" b="0" i="1" smtClean="0">
                                  <a:latin typeface="Cambria Math"/>
                                  <a:ea typeface="Cambria Math"/>
                                </a:rPr>
                                <m:t>𝑒</m:t>
                              </m:r>
                            </m:oMath>
                          </a14:m>
                          <a:r>
                            <a:rPr lang="en-US" dirty="0" smtClean="0"/>
                            <a:t>,</a:t>
                          </a:r>
                          <a:r>
                            <a:rPr lang="en-US" baseline="0" dirty="0" smtClean="0"/>
                            <a:t> 0</a:t>
                          </a:r>
                          <a:endParaRPr lang="en-US" dirty="0"/>
                        </a:p>
                      </a:txBody>
                      <a:tcPr/>
                    </a:tc>
                    <a:tc>
                      <a:txBody>
                        <a:bodyPr/>
                        <a:lstStyle/>
                        <a:p>
                          <a:r>
                            <a:rPr lang="en-US" dirty="0" smtClean="0"/>
                            <a:t>1</a:t>
                          </a:r>
                          <a:endParaRPr lang="en-US" dirty="0"/>
                        </a:p>
                      </a:txBody>
                      <a:tcPr/>
                    </a:tc>
                  </a:tr>
                  <a:tr h="370840">
                    <a:tc>
                      <a:txBody>
                        <a:bodyPr/>
                        <a:lstStyle/>
                        <a:p>
                          <a:r>
                            <a:rPr lang="en-US" dirty="0" err="1" smtClean="0"/>
                            <a:t>Gravita-tional</a:t>
                          </a:r>
                          <a:endParaRPr lang="en-US" dirty="0"/>
                        </a:p>
                      </a:txBody>
                      <a:tcPr/>
                    </a:tc>
                    <a:tc>
                      <a:txBody>
                        <a:bodyPr/>
                        <a:lstStyle/>
                        <a:p>
                          <a:r>
                            <a:rPr lang="en-US" dirty="0" smtClean="0"/>
                            <a:t>10</a:t>
                          </a:r>
                          <a:r>
                            <a:rPr lang="en-US" baseline="30000" dirty="0" smtClean="0"/>
                            <a:t>-38</a:t>
                          </a:r>
                          <a:endParaRPr lang="en-US" dirty="0"/>
                        </a:p>
                      </a:txBody>
                      <a:tcPr/>
                    </a:tc>
                    <a:tc>
                      <a:txBody>
                        <a:bodyPr/>
                        <a:lstStyle/>
                        <a:p>
                          <a:r>
                            <a:rPr lang="en-US" dirty="0" smtClean="0"/>
                            <a:t>Long(1/r</a:t>
                          </a:r>
                          <a:r>
                            <a:rPr lang="en-US" baseline="30000" dirty="0" smtClean="0"/>
                            <a:t>2</a:t>
                          </a:r>
                          <a:r>
                            <a:rPr lang="en-US" dirty="0" smtClean="0"/>
                            <a:t>)</a:t>
                          </a:r>
                          <a:endParaRPr lang="en-US" dirty="0"/>
                        </a:p>
                      </a:txBody>
                      <a:tcPr/>
                    </a:tc>
                    <a:tc>
                      <a:txBody>
                        <a:bodyPr/>
                        <a:lstStyle/>
                        <a:p>
                          <a:r>
                            <a:rPr lang="en-US" dirty="0" smtClean="0"/>
                            <a:t>Graviton</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493146958"/>
                  </p:ext>
                </p:extLst>
              </p:nvPr>
            </p:nvGraphicFramePr>
            <p:xfrm>
              <a:off x="457200" y="1481138"/>
              <a:ext cx="8229599" cy="2931160"/>
            </p:xfrm>
            <a:graphic>
              <a:graphicData uri="http://schemas.openxmlformats.org/drawingml/2006/table">
                <a:tbl>
                  <a:tblPr firstRow="1" bandRow="1" bandCol="1">
                    <a:tableStyleId>{69012ECD-51FC-41F1-AA8D-1B2483CD663E}</a:tableStyleId>
                  </a:tblPr>
                  <a:tblGrid>
                    <a:gridCol w="1219200"/>
                    <a:gridCol w="1132114"/>
                    <a:gridCol w="1458686"/>
                    <a:gridCol w="1219200"/>
                    <a:gridCol w="1295400"/>
                    <a:gridCol w="1066800"/>
                    <a:gridCol w="838199"/>
                  </a:tblGrid>
                  <a:tr h="640080">
                    <a:tc>
                      <a:txBody>
                        <a:bodyPr/>
                        <a:lstStyle/>
                        <a:p>
                          <a:r>
                            <a:rPr lang="en-US" dirty="0" smtClean="0"/>
                            <a:t>Inter-action</a:t>
                          </a:r>
                          <a:endParaRPr lang="en-US" dirty="0"/>
                        </a:p>
                      </a:txBody>
                      <a:tcPr/>
                    </a:tc>
                    <a:tc>
                      <a:txBody>
                        <a:bodyPr/>
                        <a:lstStyle/>
                        <a:p>
                          <a:r>
                            <a:rPr lang="en-US" dirty="0" smtClean="0"/>
                            <a:t>Relative</a:t>
                          </a:r>
                        </a:p>
                        <a:p>
                          <a:r>
                            <a:rPr lang="en-US" dirty="0" smtClean="0"/>
                            <a:t>Strength</a:t>
                          </a:r>
                          <a:endParaRPr lang="en-US" dirty="0"/>
                        </a:p>
                      </a:txBody>
                      <a:tcPr/>
                    </a:tc>
                    <a:tc>
                      <a:txBody>
                        <a:bodyPr/>
                        <a:lstStyle/>
                        <a:p>
                          <a:r>
                            <a:rPr lang="en-US" dirty="0" smtClean="0"/>
                            <a:t>Range</a:t>
                          </a:r>
                          <a:endParaRPr lang="en-US" dirty="0"/>
                        </a:p>
                      </a:txBody>
                      <a:tcPr/>
                    </a:tc>
                    <a:tc>
                      <a:txBody>
                        <a:bodyPr/>
                        <a:lstStyle/>
                        <a:p>
                          <a:r>
                            <a:rPr lang="en-US" dirty="0" smtClean="0"/>
                            <a:t>Mediator</a:t>
                          </a:r>
                          <a:endParaRPr lang="en-US" dirty="0"/>
                        </a:p>
                      </a:txBody>
                      <a:tcPr/>
                    </a:tc>
                    <a:tc>
                      <a:txBody>
                        <a:bodyPr/>
                        <a:lstStyle/>
                        <a:p>
                          <a:r>
                            <a:rPr lang="en-US" dirty="0" smtClean="0"/>
                            <a:t>Mass</a:t>
                          </a:r>
                          <a:endParaRPr lang="en-US" dirty="0"/>
                        </a:p>
                      </a:txBody>
                      <a:tcPr/>
                    </a:tc>
                    <a:tc>
                      <a:txBody>
                        <a:bodyPr/>
                        <a:lstStyle/>
                        <a:p>
                          <a:r>
                            <a:rPr lang="en-US" dirty="0" smtClean="0"/>
                            <a:t>Charge</a:t>
                          </a:r>
                          <a:endParaRPr lang="en-US" dirty="0"/>
                        </a:p>
                      </a:txBody>
                      <a:tcPr/>
                    </a:tc>
                    <a:tc>
                      <a:txBody>
                        <a:bodyPr/>
                        <a:lstStyle/>
                        <a:p>
                          <a:r>
                            <a:rPr lang="en-US" dirty="0" smtClean="0"/>
                            <a:t>Spin</a:t>
                          </a:r>
                          <a:endParaRPr lang="en-US" dirty="0"/>
                        </a:p>
                      </a:txBody>
                      <a:tcPr/>
                    </a:tc>
                  </a:tr>
                  <a:tr h="370840">
                    <a:tc>
                      <a:txBody>
                        <a:bodyPr/>
                        <a:lstStyle/>
                        <a:p>
                          <a:r>
                            <a:rPr lang="en-US" sz="1800" dirty="0" smtClean="0"/>
                            <a:t>Strong</a:t>
                          </a:r>
                          <a:endParaRPr lang="en-US" sz="1600" dirty="0"/>
                        </a:p>
                      </a:txBody>
                      <a:tcPr/>
                    </a:tc>
                    <a:tc>
                      <a:txBody>
                        <a:bodyPr/>
                        <a:lstStyle/>
                        <a:p>
                          <a:r>
                            <a:rPr lang="en-US" dirty="0" smtClean="0"/>
                            <a:t>1</a:t>
                          </a:r>
                          <a:endParaRPr lang="en-US" dirty="0"/>
                        </a:p>
                      </a:txBody>
                      <a:tcPr/>
                    </a:tc>
                    <a:tc>
                      <a:txBody>
                        <a:bodyPr/>
                        <a:lstStyle/>
                        <a:p>
                          <a:r>
                            <a:rPr lang="en-US" dirty="0" smtClean="0"/>
                            <a:t>Short (1fm)</a:t>
                          </a:r>
                          <a:endParaRPr lang="en-US" dirty="0"/>
                        </a:p>
                      </a:txBody>
                      <a:tcPr/>
                    </a:tc>
                    <a:tc>
                      <a:txBody>
                        <a:bodyPr/>
                        <a:lstStyle/>
                        <a:p>
                          <a:r>
                            <a:rPr lang="en-US" dirty="0" smtClean="0"/>
                            <a:t>Gluon</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640080">
                    <a:tc>
                      <a:txBody>
                        <a:bodyPr/>
                        <a:lstStyle/>
                        <a:p>
                          <a:r>
                            <a:rPr lang="en-US" sz="1800" dirty="0" smtClean="0"/>
                            <a:t>Electro-magnetic</a:t>
                          </a:r>
                          <a:endParaRPr lang="en-US" dirty="0"/>
                        </a:p>
                      </a:txBody>
                      <a:tcPr/>
                    </a:tc>
                    <a:tc>
                      <a:txBody>
                        <a:bodyPr/>
                        <a:lstStyle/>
                        <a:p>
                          <a:r>
                            <a:rPr lang="en-US" dirty="0" smtClean="0"/>
                            <a:t>1/137</a:t>
                          </a:r>
                          <a:endParaRPr lang="en-US" dirty="0"/>
                        </a:p>
                      </a:txBody>
                      <a:tcPr/>
                    </a:tc>
                    <a:tc>
                      <a:txBody>
                        <a:bodyPr/>
                        <a:lstStyle/>
                        <a:p>
                          <a:r>
                            <a:rPr lang="en-US" dirty="0" smtClean="0"/>
                            <a:t>Long(1/r</a:t>
                          </a:r>
                          <a:r>
                            <a:rPr lang="en-US" baseline="30000" dirty="0" smtClean="0"/>
                            <a:t>2</a:t>
                          </a:r>
                          <a:r>
                            <a:rPr lang="en-US" dirty="0" smtClean="0"/>
                            <a:t>)</a:t>
                          </a:r>
                          <a:endParaRPr lang="en-US" dirty="0"/>
                        </a:p>
                      </a:txBody>
                      <a:tcPr/>
                    </a:tc>
                    <a:tc>
                      <a:txBody>
                        <a:bodyPr/>
                        <a:lstStyle/>
                        <a:p>
                          <a:r>
                            <a:rPr lang="en-US" dirty="0" smtClean="0"/>
                            <a:t>Photon</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640080">
                    <a:tc>
                      <a:txBody>
                        <a:bodyPr/>
                        <a:lstStyle/>
                        <a:p>
                          <a:r>
                            <a:rPr lang="en-US" dirty="0" smtClean="0"/>
                            <a:t>Weak</a:t>
                          </a:r>
                          <a:endParaRPr lang="en-US" dirty="0"/>
                        </a:p>
                      </a:txBody>
                      <a:tcPr/>
                    </a:tc>
                    <a:tc>
                      <a:txBody>
                        <a:bodyPr/>
                        <a:lstStyle/>
                        <a:p>
                          <a:r>
                            <a:rPr lang="en-US" dirty="0" smtClean="0"/>
                            <a:t>10</a:t>
                          </a:r>
                          <a:r>
                            <a:rPr lang="en-US" baseline="30000" dirty="0" smtClean="0"/>
                            <a:t>-9</a:t>
                          </a:r>
                          <a:endParaRPr lang="en-US" dirty="0"/>
                        </a:p>
                      </a:txBody>
                      <a:tcPr/>
                    </a:tc>
                    <a:tc>
                      <a:txBody>
                        <a:bodyPr/>
                        <a:lstStyle/>
                        <a:p>
                          <a:r>
                            <a:rPr lang="en-US" dirty="0" smtClean="0"/>
                            <a:t>Short</a:t>
                          </a:r>
                        </a:p>
                        <a:p>
                          <a:r>
                            <a:rPr lang="en-US" dirty="0" smtClean="0"/>
                            <a:t>(.001fm)</a:t>
                          </a:r>
                          <a:endParaRPr lang="en-US" dirty="0"/>
                        </a:p>
                      </a:txBody>
                      <a:tcPr/>
                    </a:tc>
                    <a:tc>
                      <a:txBody>
                        <a:bodyPr/>
                        <a:lstStyle/>
                        <a:p>
                          <a:endParaRPr lang="en-US"/>
                        </a:p>
                      </a:txBody>
                      <a:tcPr>
                        <a:blipFill rotWithShape="1">
                          <a:blip r:embed="rId2"/>
                          <a:stretch>
                            <a:fillRect l="-312500" t="-262857" r="-262500" b="-115238"/>
                          </a:stretch>
                        </a:blipFill>
                      </a:tcPr>
                    </a:tc>
                    <a:tc>
                      <a:txBody>
                        <a:bodyPr/>
                        <a:lstStyle/>
                        <a:p>
                          <a:r>
                            <a:rPr lang="en-US" dirty="0" smtClean="0"/>
                            <a:t>80.4,91.2Gev/c</a:t>
                          </a:r>
                          <a:r>
                            <a:rPr lang="en-US" baseline="30000" dirty="0" smtClean="0"/>
                            <a:t>2</a:t>
                          </a:r>
                          <a:endParaRPr lang="en-US" baseline="30000" dirty="0"/>
                        </a:p>
                      </a:txBody>
                      <a:tcPr/>
                    </a:tc>
                    <a:tc>
                      <a:txBody>
                        <a:bodyPr/>
                        <a:lstStyle/>
                        <a:p>
                          <a:endParaRPr lang="en-US"/>
                        </a:p>
                      </a:txBody>
                      <a:tcPr>
                        <a:blipFill rotWithShape="1">
                          <a:blip r:embed="rId2"/>
                          <a:stretch>
                            <a:fillRect l="-593143" t="-262857" r="-78286" b="-115238"/>
                          </a:stretch>
                        </a:blipFill>
                      </a:tcPr>
                    </a:tc>
                    <a:tc>
                      <a:txBody>
                        <a:bodyPr/>
                        <a:lstStyle/>
                        <a:p>
                          <a:r>
                            <a:rPr lang="en-US" dirty="0" smtClean="0"/>
                            <a:t>1</a:t>
                          </a:r>
                          <a:endParaRPr lang="en-US" dirty="0"/>
                        </a:p>
                      </a:txBody>
                      <a:tcPr/>
                    </a:tc>
                  </a:tr>
                  <a:tr h="640080">
                    <a:tc>
                      <a:txBody>
                        <a:bodyPr/>
                        <a:lstStyle/>
                        <a:p>
                          <a:r>
                            <a:rPr lang="en-US" dirty="0" err="1" smtClean="0"/>
                            <a:t>Gravita-tional</a:t>
                          </a:r>
                          <a:endParaRPr lang="en-US" dirty="0"/>
                        </a:p>
                      </a:txBody>
                      <a:tcPr/>
                    </a:tc>
                    <a:tc>
                      <a:txBody>
                        <a:bodyPr/>
                        <a:lstStyle/>
                        <a:p>
                          <a:r>
                            <a:rPr lang="en-US" dirty="0" smtClean="0"/>
                            <a:t>10</a:t>
                          </a:r>
                          <a:r>
                            <a:rPr lang="en-US" baseline="30000" dirty="0" smtClean="0"/>
                            <a:t>-38</a:t>
                          </a:r>
                          <a:endParaRPr lang="en-US" dirty="0"/>
                        </a:p>
                      </a:txBody>
                      <a:tcPr/>
                    </a:tc>
                    <a:tc>
                      <a:txBody>
                        <a:bodyPr/>
                        <a:lstStyle/>
                        <a:p>
                          <a:r>
                            <a:rPr lang="en-US" dirty="0" smtClean="0"/>
                            <a:t>Long(1/r</a:t>
                          </a:r>
                          <a:r>
                            <a:rPr lang="en-US" baseline="30000" dirty="0" smtClean="0"/>
                            <a:t>2</a:t>
                          </a:r>
                          <a:r>
                            <a:rPr lang="en-US" dirty="0" smtClean="0"/>
                            <a:t>)</a:t>
                          </a:r>
                          <a:endParaRPr lang="en-US" dirty="0"/>
                        </a:p>
                      </a:txBody>
                      <a:tcPr/>
                    </a:tc>
                    <a:tc>
                      <a:txBody>
                        <a:bodyPr/>
                        <a:lstStyle/>
                        <a:p>
                          <a:r>
                            <a:rPr lang="en-US" dirty="0" smtClean="0"/>
                            <a:t>Graviton</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mc:Fallback>
      </mc:AlternateContent>
      <p:sp>
        <p:nvSpPr>
          <p:cNvPr id="3" name="Title 2"/>
          <p:cNvSpPr>
            <a:spLocks noGrp="1"/>
          </p:cNvSpPr>
          <p:nvPr>
            <p:ph type="title"/>
          </p:nvPr>
        </p:nvSpPr>
        <p:spPr/>
        <p:txBody>
          <a:bodyPr>
            <a:normAutofit fontScale="90000"/>
          </a:bodyPr>
          <a:lstStyle/>
          <a:p>
            <a:r>
              <a:rPr lang="en-US" dirty="0" smtClean="0"/>
              <a:t>The Four Fundamental Interactions</a:t>
            </a:r>
            <a:endParaRPr lang="en-US" dirty="0"/>
          </a:p>
        </p:txBody>
      </p:sp>
    </p:spTree>
    <p:extLst>
      <p:ext uri="{BB962C8B-B14F-4D97-AF65-F5344CB8AC3E}">
        <p14:creationId xmlns:p14="http://schemas.microsoft.com/office/powerpoint/2010/main" val="3843541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Original classification scheme by mass</a:t>
            </a:r>
          </a:p>
          <a:p>
            <a:pPr marL="109728" indent="0">
              <a:buNone/>
            </a:pPr>
            <a:r>
              <a:rPr lang="en-US" dirty="0"/>
              <a:t>	</a:t>
            </a:r>
            <a:r>
              <a:rPr lang="en-US" dirty="0" smtClean="0"/>
              <a:t>Leptons, “light ones”</a:t>
            </a:r>
          </a:p>
          <a:p>
            <a:pPr marL="109728" indent="0">
              <a:buNone/>
            </a:pPr>
            <a:r>
              <a:rPr lang="en-US" dirty="0"/>
              <a:t>	</a:t>
            </a:r>
            <a:r>
              <a:rPr lang="en-US" dirty="0" smtClean="0"/>
              <a:t>Mesons, “intermediate ones”</a:t>
            </a:r>
          </a:p>
          <a:p>
            <a:pPr marL="109728" indent="0">
              <a:buNone/>
            </a:pPr>
            <a:r>
              <a:rPr lang="en-US" dirty="0"/>
              <a:t>	</a:t>
            </a:r>
            <a:r>
              <a:rPr lang="en-US" dirty="0" smtClean="0"/>
              <a:t>Baryons, “heavy ones”</a:t>
            </a:r>
          </a:p>
          <a:p>
            <a:pPr marL="109728" indent="0">
              <a:buNone/>
            </a:pPr>
            <a:endParaRPr lang="en-US" dirty="0" smtClean="0"/>
          </a:p>
          <a:p>
            <a:r>
              <a:rPr lang="en-US" dirty="0" smtClean="0"/>
              <a:t>Present classification scheme by interaction</a:t>
            </a:r>
          </a:p>
          <a:p>
            <a:pPr marL="109728" indent="0">
              <a:buNone/>
            </a:pPr>
            <a:r>
              <a:rPr lang="en-US" dirty="0"/>
              <a:t>	</a:t>
            </a:r>
            <a:r>
              <a:rPr lang="en-US" dirty="0" smtClean="0"/>
              <a:t>Leptons don’t have strong interactions</a:t>
            </a:r>
          </a:p>
          <a:p>
            <a:pPr marL="109728" indent="0">
              <a:buNone/>
            </a:pPr>
            <a:r>
              <a:rPr lang="en-US" dirty="0"/>
              <a:t>	</a:t>
            </a:r>
            <a:r>
              <a:rPr lang="en-US" dirty="0" smtClean="0"/>
              <a:t>Hadrons (comprised of mesons and 	baryons) do have strong interactions</a:t>
            </a:r>
          </a:p>
        </p:txBody>
      </p:sp>
      <p:sp>
        <p:nvSpPr>
          <p:cNvPr id="3" name="Title 2"/>
          <p:cNvSpPr>
            <a:spLocks noGrp="1"/>
          </p:cNvSpPr>
          <p:nvPr>
            <p:ph type="title"/>
          </p:nvPr>
        </p:nvSpPr>
        <p:spPr/>
        <p:txBody>
          <a:bodyPr/>
          <a:lstStyle/>
          <a:p>
            <a:r>
              <a:rPr lang="en-US" dirty="0" smtClean="0"/>
              <a:t>Leptons and Hadrons</a:t>
            </a:r>
            <a:endParaRPr lang="en-US" dirty="0"/>
          </a:p>
        </p:txBody>
      </p:sp>
    </p:spTree>
    <p:extLst>
      <p:ext uri="{BB962C8B-B14F-4D97-AF65-F5344CB8AC3E}">
        <p14:creationId xmlns:p14="http://schemas.microsoft.com/office/powerpoint/2010/main" val="408397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483687387"/>
                  </p:ext>
                </p:extLst>
              </p:nvPr>
            </p:nvGraphicFramePr>
            <p:xfrm>
              <a:off x="457200" y="1600200"/>
              <a:ext cx="8229600" cy="4152075"/>
            </p:xfrm>
            <a:graphic>
              <a:graphicData uri="http://schemas.openxmlformats.org/drawingml/2006/table">
                <a:tbl>
                  <a:tblPr firstRow="1" bandRow="1" bandCol="1">
                    <a:tableStyleId>{69012ECD-51FC-41F1-AA8D-1B2483CD663E}</a:tableStyleId>
                  </a:tblPr>
                  <a:tblGrid>
                    <a:gridCol w="1447800"/>
                    <a:gridCol w="1430020"/>
                    <a:gridCol w="1389380"/>
                    <a:gridCol w="1143000"/>
                    <a:gridCol w="533400"/>
                    <a:gridCol w="533400"/>
                    <a:gridCol w="533400"/>
                    <a:gridCol w="1219200"/>
                  </a:tblGrid>
                  <a:tr h="521018">
                    <a:tc>
                      <a:txBody>
                        <a:bodyPr/>
                        <a:lstStyle/>
                        <a:p>
                          <a:r>
                            <a:rPr lang="en-US" dirty="0" smtClean="0"/>
                            <a:t>Particle</a:t>
                          </a:r>
                        </a:p>
                        <a:p>
                          <a:r>
                            <a:rPr lang="en-US" dirty="0" smtClean="0"/>
                            <a:t>Name</a:t>
                          </a:r>
                          <a:endParaRPr lang="en-US" dirty="0"/>
                        </a:p>
                      </a:txBody>
                      <a:tcPr/>
                    </a:tc>
                    <a:tc>
                      <a:txBody>
                        <a:bodyPr/>
                        <a:lstStyle/>
                        <a:p>
                          <a:r>
                            <a:rPr lang="en-US" dirty="0" smtClean="0"/>
                            <a:t>Symbol</a:t>
                          </a:r>
                          <a:endParaRPr lang="en-US" dirty="0"/>
                        </a:p>
                      </a:txBody>
                      <a:tcPr/>
                    </a:tc>
                    <a:tc>
                      <a:txBody>
                        <a:bodyPr/>
                        <a:lstStyle/>
                        <a:p>
                          <a:r>
                            <a:rPr lang="en-US" dirty="0" smtClean="0"/>
                            <a:t>Anti-particle</a:t>
                          </a:r>
                          <a:endParaRPr lang="en-US" dirty="0"/>
                        </a:p>
                      </a:txBody>
                      <a:tcPr/>
                    </a:tc>
                    <a:tc>
                      <a:txBody>
                        <a:bodyPr/>
                        <a:lstStyle/>
                        <a:p>
                          <a:r>
                            <a:rPr lang="en-US" dirty="0" smtClean="0"/>
                            <a:t>Mass</a:t>
                          </a:r>
                        </a:p>
                        <a:p>
                          <a:r>
                            <a:rPr lang="en-US" dirty="0" smtClean="0"/>
                            <a:t>(MeV/c</a:t>
                          </a:r>
                          <a:r>
                            <a:rPr lang="en-US" baseline="30000" dirty="0" smtClean="0"/>
                            <a:t>2</a:t>
                          </a:r>
                          <a:r>
                            <a:rPr lang="en-US" dirty="0" smtClean="0"/>
                            <a:t>)</a:t>
                          </a:r>
                          <a:endParaRPr lang="en-US" dirty="0"/>
                        </a:p>
                      </a:txBody>
                      <a:tcPr/>
                    </a:tc>
                    <a:tc>
                      <a:txBody>
                        <a:bodyPr/>
                        <a:lstStyle/>
                        <a:p>
                          <a:r>
                            <a:rPr lang="en-US" dirty="0" smtClean="0"/>
                            <a:t>L</a:t>
                          </a:r>
                          <a:r>
                            <a:rPr lang="en-US" baseline="-25000" dirty="0" smtClean="0"/>
                            <a:t>e</a:t>
                          </a:r>
                          <a:endParaRPr lang="en-US" dirty="0"/>
                        </a:p>
                      </a:txBody>
                      <a:tcPr/>
                    </a:tc>
                    <a:tc>
                      <a:txBody>
                        <a:bodyPr/>
                        <a:lstStyle/>
                        <a:p>
                          <a:r>
                            <a:rPr lang="en-US" dirty="0" smtClean="0"/>
                            <a:t>L</a:t>
                          </a:r>
                          <a:r>
                            <a:rPr lang="en-US" baseline="-25000" dirty="0" smtClean="0">
                              <a:latin typeface="Symbol" pitchFamily="18" charset="2"/>
                            </a:rPr>
                            <a:t>m</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
                          </a:r>
                          <a:r>
                            <a:rPr lang="en-US" baseline="-25000" dirty="0" smtClean="0">
                              <a:latin typeface="Symbol" pitchFamily="18" charset="2"/>
                            </a:rPr>
                            <a:t>t</a:t>
                          </a:r>
                          <a:endParaRPr lang="en-US" baseline="-25000" dirty="0" smtClean="0"/>
                        </a:p>
                        <a:p>
                          <a:endParaRPr lang="en-US" dirty="0"/>
                        </a:p>
                      </a:txBody>
                      <a:tcPr/>
                    </a:tc>
                    <a:tc>
                      <a:txBody>
                        <a:bodyPr/>
                        <a:lstStyle/>
                        <a:p>
                          <a:r>
                            <a:rPr lang="en-US" dirty="0" smtClean="0"/>
                            <a:t>Lifetime</a:t>
                          </a:r>
                          <a:endParaRPr lang="en-US" dirty="0"/>
                        </a:p>
                      </a:txBody>
                      <a:tcPr/>
                    </a:tc>
                  </a:tr>
                  <a:tr h="370840">
                    <a:tc>
                      <a:txBody>
                        <a:bodyPr/>
                        <a:lstStyle/>
                        <a:p>
                          <a:r>
                            <a:rPr lang="en-US" dirty="0" smtClean="0"/>
                            <a:t>Electron</a:t>
                          </a:r>
                          <a:endParaRPr lang="en-US" dirty="0"/>
                        </a:p>
                      </a:txBody>
                      <a:tcPr/>
                    </a:tc>
                    <a:tc>
                      <a:txBody>
                        <a:bodyPr/>
                        <a:lstStyle/>
                        <a:p>
                          <a:pPr algn="ctr"/>
                          <a:r>
                            <a:rPr lang="en-US" sz="2400" dirty="0" smtClean="0"/>
                            <a:t>e</a:t>
                          </a:r>
                          <a:r>
                            <a:rPr lang="en-US" sz="2400" baseline="30000" dirty="0" smtClean="0"/>
                            <a:t>-</a:t>
                          </a:r>
                          <a:endParaRPr lang="en-US" sz="2400"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e</a:t>
                          </a:r>
                          <a:r>
                            <a:rPr lang="en-US" sz="2400" baseline="30000" dirty="0" smtClean="0"/>
                            <a:t>+</a:t>
                          </a:r>
                        </a:p>
                      </a:txBody>
                      <a:tcPr/>
                    </a:tc>
                    <a:tc>
                      <a:txBody>
                        <a:bodyPr/>
                        <a:lstStyle/>
                        <a:p>
                          <a:r>
                            <a:rPr lang="en-US" dirty="0" smtClean="0"/>
                            <a:t>.511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Stable</a:t>
                          </a:r>
                          <a:endParaRPr lang="en-US" dirty="0"/>
                        </a:p>
                      </a:txBody>
                      <a:tcPr/>
                    </a:tc>
                  </a:tr>
                  <a:tr h="370840">
                    <a:tc>
                      <a:txBody>
                        <a:bodyPr/>
                        <a:lstStyle/>
                        <a:p>
                          <a:r>
                            <a:rPr lang="en-US" dirty="0" smtClean="0"/>
                            <a:t>Electron</a:t>
                          </a:r>
                        </a:p>
                        <a:p>
                          <a:r>
                            <a:rPr lang="en-US" dirty="0" smtClean="0"/>
                            <a:t>neutrino</a:t>
                          </a:r>
                          <a:endParaRPr lang="en-US" dirty="0"/>
                        </a:p>
                      </a:txBody>
                      <a:tcPr/>
                    </a:tc>
                    <a:tc>
                      <a:txBody>
                        <a:bodyPr/>
                        <a:lstStyle/>
                        <a:p>
                          <a:pPr algn="ctr"/>
                          <a:r>
                            <a:rPr lang="en-US" sz="2400" dirty="0" smtClean="0">
                              <a:latin typeface="Symbol" pitchFamily="18" charset="2"/>
                              <a:ea typeface="Cambria Math" pitchFamily="18" charset="0"/>
                            </a:rPr>
                            <a:t>n</a:t>
                          </a:r>
                          <a:r>
                            <a:rPr lang="en-US" sz="2400" baseline="-25000" dirty="0" smtClean="0">
                              <a:latin typeface="+mn-lt"/>
                              <a:ea typeface="Cambria Math" pitchFamily="18" charset="0"/>
                            </a:rPr>
                            <a:t>e</a:t>
                          </a:r>
                          <a:endParaRPr lang="en-US" sz="2400" dirty="0">
                            <a:latin typeface="+mn-lt"/>
                            <a:ea typeface="Cambria Math" pitchFamily="18" charset="0"/>
                          </a:endParaRPr>
                        </a:p>
                      </a:txBody>
                      <a:tcPr/>
                    </a:tc>
                    <a:tc>
                      <a:txBody>
                        <a:bodyPr/>
                        <a:lstStyle/>
                        <a:p>
                          <a:pPr algn="ctr"/>
                          <a14:m>
                            <m:oMath xmlns:m="http://schemas.openxmlformats.org/officeDocument/2006/math">
                              <m:acc>
                                <m:accPr>
                                  <m:chr m:val="̅"/>
                                  <m:ctrlPr>
                                    <a:rPr lang="en-US" sz="2400" i="1" smtClean="0">
                                      <a:latin typeface="Cambria Math" panose="02040503050406030204" pitchFamily="18" charset="0"/>
                                    </a:rPr>
                                  </m:ctrlPr>
                                </m:accPr>
                                <m:e>
                                  <m:r>
                                    <m:rPr>
                                      <m:nor/>
                                    </m:rPr>
                                    <a:rPr lang="en-US" sz="2400" dirty="0" smtClean="0">
                                      <a:latin typeface="Symbol" pitchFamily="18" charset="2"/>
                                      <a:ea typeface="Cambria Math" pitchFamily="18" charset="0"/>
                                    </a:rPr>
                                    <m:t>n</m:t>
                                  </m:r>
                                </m:e>
                              </m:acc>
                            </m:oMath>
                          </a14:m>
                          <a:r>
                            <a:rPr lang="en-US" baseline="-25000" dirty="0" smtClean="0">
                              <a:latin typeface="Cambria Math" pitchFamily="18" charset="0"/>
                              <a:ea typeface="Cambria Math" pitchFamily="18" charset="0"/>
                            </a:rPr>
                            <a:t>e</a:t>
                          </a:r>
                          <a:endParaRPr lang="en-US" dirty="0">
                            <a:latin typeface="Cambria Math" pitchFamily="18" charset="0"/>
                            <a:ea typeface="Cambria Math" pitchFamily="18" charset="0"/>
                          </a:endParaRPr>
                        </a:p>
                      </a:txBody>
                      <a:tcPr/>
                    </a:tc>
                    <a:tc>
                      <a:txBody>
                        <a:bodyPr/>
                        <a:lstStyle/>
                        <a:p>
                          <a:r>
                            <a:rPr lang="en-US" dirty="0" smtClean="0"/>
                            <a:t>&lt;3x10</a:t>
                          </a:r>
                          <a:r>
                            <a:rPr lang="en-US" baseline="30000" dirty="0" smtClean="0"/>
                            <a:t>-6</a:t>
                          </a:r>
                          <a:endParaRPr lang="en-US" dirty="0">
                            <a:latin typeface="Symbol" pitchFamily="18" charset="2"/>
                          </a:endParaRPr>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Stable</a:t>
                          </a:r>
                          <a:endParaRPr lang="en-US" dirty="0"/>
                        </a:p>
                      </a:txBody>
                      <a:tcPr/>
                    </a:tc>
                  </a:tr>
                  <a:tr h="563880">
                    <a:tc>
                      <a:txBody>
                        <a:bodyPr/>
                        <a:lstStyle/>
                        <a:p>
                          <a:r>
                            <a:rPr lang="en-US" dirty="0" smtClean="0"/>
                            <a:t>Muon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m</a:t>
                          </a:r>
                          <a:r>
                            <a:rPr lang="en-US" sz="2400" baseline="30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m</a:t>
                          </a:r>
                          <a:r>
                            <a:rPr lang="en-US" sz="2400" baseline="30000" dirty="0" smtClean="0"/>
                            <a:t>+</a:t>
                          </a:r>
                        </a:p>
                      </a:txBody>
                      <a:tcPr/>
                    </a:tc>
                    <a:tc>
                      <a:txBody>
                        <a:bodyPr/>
                        <a:lstStyle/>
                        <a:p>
                          <a:r>
                            <a:rPr lang="en-US" dirty="0" smtClean="0"/>
                            <a:t>105.7</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2.2 </a:t>
                          </a:r>
                          <a:r>
                            <a:rPr lang="en-US" dirty="0" smtClean="0">
                              <a:latin typeface="Symbol" pitchFamily="18" charset="2"/>
                            </a:rPr>
                            <a:t>m</a:t>
                          </a:r>
                          <a:r>
                            <a:rPr lang="en-US" dirty="0" smtClean="0"/>
                            <a:t>sec</a:t>
                          </a:r>
                          <a:endParaRPr lang="en-US" dirty="0"/>
                        </a:p>
                      </a:txBody>
                      <a:tcPr/>
                    </a:tc>
                  </a:tr>
                  <a:tr h="370840">
                    <a:tc>
                      <a:txBody>
                        <a:bodyPr/>
                        <a:lstStyle/>
                        <a:p>
                          <a:r>
                            <a:rPr lang="en-US" dirty="0" smtClean="0"/>
                            <a:t>Muon</a:t>
                          </a:r>
                        </a:p>
                        <a:p>
                          <a:r>
                            <a:rPr lang="en-US" dirty="0" smtClean="0"/>
                            <a:t>neutrino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ea typeface="Cambria Math" pitchFamily="18" charset="0"/>
                            </a:rPr>
                            <a:t>n</a:t>
                          </a:r>
                          <a:r>
                            <a:rPr lang="en-US" sz="2400" baseline="-25000" dirty="0" smtClean="0">
                              <a:latin typeface="Symbol" pitchFamily="18" charset="2"/>
                              <a:ea typeface="Cambria Math" pitchFamily="18" charset="0"/>
                            </a:rPr>
                            <a:t>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2400" i="1" smtClean="0">
                                      <a:latin typeface="Cambria Math" panose="02040503050406030204" pitchFamily="18" charset="0"/>
                                    </a:rPr>
                                  </m:ctrlPr>
                                </m:accPr>
                                <m:e>
                                  <m:r>
                                    <m:rPr>
                                      <m:nor/>
                                    </m:rPr>
                                    <a:rPr lang="en-US" sz="2400" dirty="0" smtClean="0">
                                      <a:latin typeface="Symbol" pitchFamily="18" charset="2"/>
                                      <a:ea typeface="Cambria Math" pitchFamily="18" charset="0"/>
                                    </a:rPr>
                                    <m:t>n</m:t>
                                  </m:r>
                                </m:e>
                              </m:acc>
                            </m:oMath>
                          </a14:m>
                          <a:r>
                            <a:rPr lang="en-US" sz="1800" baseline="-25000" dirty="0" smtClean="0">
                              <a:latin typeface="Symbol" pitchFamily="18" charset="2"/>
                              <a:ea typeface="Cambria Math" pitchFamily="18" charset="0"/>
                            </a:rPr>
                            <a:t>m</a:t>
                          </a:r>
                        </a:p>
                      </a:txBody>
                      <a:tcPr/>
                    </a:tc>
                    <a:tc>
                      <a:txBody>
                        <a:bodyPr/>
                        <a:lstStyle/>
                        <a:p>
                          <a:r>
                            <a:rPr lang="en-US" dirty="0" smtClean="0"/>
                            <a:t>&lt;0.19</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Stable</a:t>
                          </a:r>
                          <a:endParaRPr lang="en-US" dirty="0"/>
                        </a:p>
                      </a:txBody>
                      <a:tcPr/>
                    </a:tc>
                  </a:tr>
                  <a:tr h="487680">
                    <a:tc>
                      <a:txBody>
                        <a:bodyPr/>
                        <a:lstStyle/>
                        <a:p>
                          <a:r>
                            <a:rPr lang="en-US" dirty="0" smtClean="0"/>
                            <a:t>Tau</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t</a:t>
                          </a:r>
                          <a:r>
                            <a:rPr lang="en-US" sz="2400" baseline="30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t</a:t>
                          </a:r>
                          <a:r>
                            <a:rPr lang="en-US" sz="2400" baseline="30000" dirty="0" smtClean="0"/>
                            <a:t>+</a:t>
                          </a:r>
                        </a:p>
                      </a:txBody>
                      <a:tcPr/>
                    </a:tc>
                    <a:tc>
                      <a:txBody>
                        <a:bodyPr/>
                        <a:lstStyle/>
                        <a:p>
                          <a:r>
                            <a:rPr lang="en-US" dirty="0" smtClean="0"/>
                            <a:t>1777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.29 psec</a:t>
                          </a:r>
                          <a:endParaRPr lang="en-US" dirty="0"/>
                        </a:p>
                      </a:txBody>
                      <a:tcPr/>
                    </a:tc>
                  </a:tr>
                  <a:tr h="370840">
                    <a:tc>
                      <a:txBody>
                        <a:bodyPr/>
                        <a:lstStyle/>
                        <a:p>
                          <a:r>
                            <a:rPr lang="en-US" dirty="0" smtClean="0"/>
                            <a:t>Tau</a:t>
                          </a:r>
                        </a:p>
                        <a:p>
                          <a:r>
                            <a:rPr lang="en-US" baseline="0" dirty="0" smtClean="0"/>
                            <a:t>neutrino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Symbol" pitchFamily="18" charset="2"/>
                              <a:ea typeface="Cambria Math" pitchFamily="18" charset="0"/>
                            </a:rPr>
                            <a:t>n</a:t>
                          </a:r>
                          <a:r>
                            <a:rPr lang="en-US" sz="2400" baseline="-25000" dirty="0" err="1" smtClean="0">
                              <a:latin typeface="Symbol" pitchFamily="18" charset="2"/>
                              <a:ea typeface="Cambria Math" pitchFamily="18" charset="0"/>
                            </a:rPr>
                            <a:t>t</a:t>
                          </a:r>
                          <a:endParaRPr lang="en-US" sz="2400" baseline="-25000" dirty="0" smtClean="0">
                            <a:latin typeface="Symbol" pitchFamily="18" charset="2"/>
                            <a:ea typeface="Cambria Math"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2400" i="1" smtClean="0">
                                      <a:latin typeface="Cambria Math" panose="02040503050406030204" pitchFamily="18" charset="0"/>
                                    </a:rPr>
                                  </m:ctrlPr>
                                </m:accPr>
                                <m:e>
                                  <m:r>
                                    <m:rPr>
                                      <m:nor/>
                                    </m:rPr>
                                    <a:rPr lang="en-US" sz="2400" dirty="0" smtClean="0">
                                      <a:latin typeface="Symbol" pitchFamily="18" charset="2"/>
                                      <a:ea typeface="Cambria Math" pitchFamily="18" charset="0"/>
                                    </a:rPr>
                                    <m:t>n</m:t>
                                  </m:r>
                                </m:e>
                              </m:acc>
                            </m:oMath>
                          </a14:m>
                          <a:r>
                            <a:rPr lang="en-US" sz="1800" baseline="-25000" dirty="0" smtClean="0">
                              <a:latin typeface="Symbol" pitchFamily="18" charset="2"/>
                              <a:ea typeface="Cambria Math" pitchFamily="18" charset="0"/>
                            </a:rPr>
                            <a:t>t</a:t>
                          </a:r>
                        </a:p>
                        <a:p>
                          <a:pPr algn="ctr"/>
                          <a:endParaRPr lang="en-US" dirty="0"/>
                        </a:p>
                      </a:txBody>
                      <a:tcPr/>
                    </a:tc>
                    <a:tc>
                      <a:txBody>
                        <a:bodyPr/>
                        <a:lstStyle/>
                        <a:p>
                          <a:r>
                            <a:rPr lang="en-US" dirty="0" smtClean="0"/>
                            <a:t>&lt;18.2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Stable</a:t>
                          </a:r>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483687387"/>
                  </p:ext>
                </p:extLst>
              </p:nvPr>
            </p:nvGraphicFramePr>
            <p:xfrm>
              <a:off x="457200" y="1600200"/>
              <a:ext cx="8229600" cy="4152075"/>
            </p:xfrm>
            <a:graphic>
              <a:graphicData uri="http://schemas.openxmlformats.org/drawingml/2006/table">
                <a:tbl>
                  <a:tblPr firstRow="1" bandRow="1" bandCol="1">
                    <a:tableStyleId>{69012ECD-51FC-41F1-AA8D-1B2483CD663E}</a:tableStyleId>
                  </a:tblPr>
                  <a:tblGrid>
                    <a:gridCol w="1447800"/>
                    <a:gridCol w="1430020"/>
                    <a:gridCol w="1389380"/>
                    <a:gridCol w="1143000"/>
                    <a:gridCol w="533400"/>
                    <a:gridCol w="533400"/>
                    <a:gridCol w="533400"/>
                    <a:gridCol w="1219200"/>
                  </a:tblGrid>
                  <a:tr h="640080">
                    <a:tc>
                      <a:txBody>
                        <a:bodyPr/>
                        <a:lstStyle/>
                        <a:p>
                          <a:r>
                            <a:rPr lang="en-US" dirty="0" smtClean="0"/>
                            <a:t>Particle</a:t>
                          </a:r>
                        </a:p>
                        <a:p>
                          <a:r>
                            <a:rPr lang="en-US" dirty="0" smtClean="0"/>
                            <a:t>Name</a:t>
                          </a:r>
                          <a:endParaRPr lang="en-US" dirty="0"/>
                        </a:p>
                      </a:txBody>
                      <a:tcPr/>
                    </a:tc>
                    <a:tc>
                      <a:txBody>
                        <a:bodyPr/>
                        <a:lstStyle/>
                        <a:p>
                          <a:r>
                            <a:rPr lang="en-US" dirty="0" smtClean="0"/>
                            <a:t>Symbol</a:t>
                          </a:r>
                          <a:endParaRPr lang="en-US" dirty="0"/>
                        </a:p>
                      </a:txBody>
                      <a:tcPr/>
                    </a:tc>
                    <a:tc>
                      <a:txBody>
                        <a:bodyPr/>
                        <a:lstStyle/>
                        <a:p>
                          <a:r>
                            <a:rPr lang="en-US" dirty="0" smtClean="0"/>
                            <a:t>Anti-particle</a:t>
                          </a:r>
                          <a:endParaRPr lang="en-US" dirty="0"/>
                        </a:p>
                      </a:txBody>
                      <a:tcPr/>
                    </a:tc>
                    <a:tc>
                      <a:txBody>
                        <a:bodyPr/>
                        <a:lstStyle/>
                        <a:p>
                          <a:r>
                            <a:rPr lang="en-US" dirty="0" smtClean="0"/>
                            <a:t>Mass</a:t>
                          </a:r>
                        </a:p>
                        <a:p>
                          <a:r>
                            <a:rPr lang="en-US" dirty="0" smtClean="0"/>
                            <a:t>(MeV/c</a:t>
                          </a:r>
                          <a:r>
                            <a:rPr lang="en-US" baseline="30000" dirty="0" smtClean="0"/>
                            <a:t>2</a:t>
                          </a:r>
                          <a:r>
                            <a:rPr lang="en-US" dirty="0" smtClean="0"/>
                            <a:t>)</a:t>
                          </a:r>
                          <a:endParaRPr lang="en-US" dirty="0"/>
                        </a:p>
                      </a:txBody>
                      <a:tcPr/>
                    </a:tc>
                    <a:tc>
                      <a:txBody>
                        <a:bodyPr/>
                        <a:lstStyle/>
                        <a:p>
                          <a:r>
                            <a:rPr lang="en-US" dirty="0" smtClean="0"/>
                            <a:t>L</a:t>
                          </a:r>
                          <a:r>
                            <a:rPr lang="en-US" baseline="-25000" dirty="0" smtClean="0"/>
                            <a:t>e</a:t>
                          </a:r>
                          <a:endParaRPr lang="en-US" dirty="0"/>
                        </a:p>
                      </a:txBody>
                      <a:tcPr/>
                    </a:tc>
                    <a:tc>
                      <a:txBody>
                        <a:bodyPr/>
                        <a:lstStyle/>
                        <a:p>
                          <a:r>
                            <a:rPr lang="en-US" dirty="0" smtClean="0"/>
                            <a:t>L</a:t>
                          </a:r>
                          <a:r>
                            <a:rPr lang="en-US" baseline="-25000" dirty="0" smtClean="0">
                              <a:latin typeface="Symbol" pitchFamily="18" charset="2"/>
                            </a:rPr>
                            <a:t>m</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
                          </a:r>
                          <a:r>
                            <a:rPr lang="en-US" baseline="-25000" dirty="0" smtClean="0">
                              <a:latin typeface="Symbol" pitchFamily="18" charset="2"/>
                            </a:rPr>
                            <a:t>t</a:t>
                          </a:r>
                          <a:endParaRPr lang="en-US" baseline="-25000" dirty="0" smtClean="0"/>
                        </a:p>
                        <a:p>
                          <a:endParaRPr lang="en-US" dirty="0"/>
                        </a:p>
                      </a:txBody>
                      <a:tcPr/>
                    </a:tc>
                    <a:tc>
                      <a:txBody>
                        <a:bodyPr/>
                        <a:lstStyle/>
                        <a:p>
                          <a:r>
                            <a:rPr lang="en-US" dirty="0" smtClean="0"/>
                            <a:t>Lifetime</a:t>
                          </a:r>
                          <a:endParaRPr lang="en-US" dirty="0"/>
                        </a:p>
                      </a:txBody>
                      <a:tcPr/>
                    </a:tc>
                  </a:tr>
                  <a:tr h="457200">
                    <a:tc>
                      <a:txBody>
                        <a:bodyPr/>
                        <a:lstStyle/>
                        <a:p>
                          <a:r>
                            <a:rPr lang="en-US" dirty="0" smtClean="0"/>
                            <a:t>Electron</a:t>
                          </a:r>
                          <a:endParaRPr lang="en-US" dirty="0"/>
                        </a:p>
                      </a:txBody>
                      <a:tcPr/>
                    </a:tc>
                    <a:tc>
                      <a:txBody>
                        <a:bodyPr/>
                        <a:lstStyle/>
                        <a:p>
                          <a:pPr algn="ctr"/>
                          <a:r>
                            <a:rPr lang="en-US" sz="2400" dirty="0" smtClean="0"/>
                            <a:t>e</a:t>
                          </a:r>
                          <a:r>
                            <a:rPr lang="en-US" sz="2400" baseline="30000" dirty="0" smtClean="0"/>
                            <a:t>-</a:t>
                          </a:r>
                          <a:endParaRPr lang="en-US" sz="2400"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e</a:t>
                          </a:r>
                          <a:r>
                            <a:rPr lang="en-US" sz="2400" baseline="30000" dirty="0" smtClean="0"/>
                            <a:t>+</a:t>
                          </a:r>
                        </a:p>
                      </a:txBody>
                      <a:tcPr/>
                    </a:tc>
                    <a:tc>
                      <a:txBody>
                        <a:bodyPr/>
                        <a:lstStyle/>
                        <a:p>
                          <a:r>
                            <a:rPr lang="en-US" dirty="0" smtClean="0"/>
                            <a:t>.511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Stable</a:t>
                          </a:r>
                          <a:endParaRPr lang="en-US" dirty="0"/>
                        </a:p>
                      </a:txBody>
                      <a:tcPr/>
                    </a:tc>
                  </a:tr>
                  <a:tr h="640080">
                    <a:tc>
                      <a:txBody>
                        <a:bodyPr/>
                        <a:lstStyle/>
                        <a:p>
                          <a:r>
                            <a:rPr lang="en-US" dirty="0" smtClean="0"/>
                            <a:t>Electron</a:t>
                          </a:r>
                        </a:p>
                        <a:p>
                          <a:r>
                            <a:rPr lang="en-US" dirty="0" smtClean="0"/>
                            <a:t>neutrino</a:t>
                          </a:r>
                          <a:endParaRPr lang="en-US" dirty="0"/>
                        </a:p>
                      </a:txBody>
                      <a:tcPr/>
                    </a:tc>
                    <a:tc>
                      <a:txBody>
                        <a:bodyPr/>
                        <a:lstStyle/>
                        <a:p>
                          <a:pPr algn="ctr"/>
                          <a:r>
                            <a:rPr lang="en-US" sz="2400" dirty="0" smtClean="0">
                              <a:latin typeface="Symbol" pitchFamily="18" charset="2"/>
                              <a:ea typeface="Cambria Math" pitchFamily="18" charset="0"/>
                            </a:rPr>
                            <a:t>n</a:t>
                          </a:r>
                          <a:r>
                            <a:rPr lang="en-US" sz="2400" baseline="-25000" dirty="0" smtClean="0">
                              <a:latin typeface="+mn-lt"/>
                              <a:ea typeface="Cambria Math" pitchFamily="18" charset="0"/>
                            </a:rPr>
                            <a:t>e</a:t>
                          </a:r>
                          <a:endParaRPr lang="en-US" sz="2400" dirty="0">
                            <a:latin typeface="+mn-lt"/>
                            <a:ea typeface="Cambria Math" pitchFamily="18" charset="0"/>
                          </a:endParaRPr>
                        </a:p>
                      </a:txBody>
                      <a:tcPr/>
                    </a:tc>
                    <a:tc>
                      <a:txBody>
                        <a:bodyPr/>
                        <a:lstStyle/>
                        <a:p>
                          <a:endParaRPr lang="en-US"/>
                        </a:p>
                      </a:txBody>
                      <a:tcPr>
                        <a:blipFill rotWithShape="1">
                          <a:blip r:embed="rId2"/>
                          <a:stretch>
                            <a:fillRect l="-207018" t="-176190" r="-285088" b="-379048"/>
                          </a:stretch>
                        </a:blipFill>
                      </a:tcPr>
                    </a:tc>
                    <a:tc>
                      <a:txBody>
                        <a:bodyPr/>
                        <a:lstStyle/>
                        <a:p>
                          <a:r>
                            <a:rPr lang="en-US" dirty="0" smtClean="0"/>
                            <a:t>&lt;3x10</a:t>
                          </a:r>
                          <a:r>
                            <a:rPr lang="en-US" baseline="30000" dirty="0" smtClean="0"/>
                            <a:t>-6</a:t>
                          </a:r>
                          <a:endParaRPr lang="en-US" dirty="0">
                            <a:latin typeface="Symbol" pitchFamily="18" charset="2"/>
                          </a:endParaRPr>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Stable</a:t>
                          </a:r>
                          <a:endParaRPr lang="en-US" dirty="0"/>
                        </a:p>
                      </a:txBody>
                      <a:tcPr/>
                    </a:tc>
                  </a:tr>
                  <a:tr h="563880">
                    <a:tc>
                      <a:txBody>
                        <a:bodyPr/>
                        <a:lstStyle/>
                        <a:p>
                          <a:r>
                            <a:rPr lang="en-US" dirty="0" smtClean="0"/>
                            <a:t>Muon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m</a:t>
                          </a:r>
                          <a:r>
                            <a:rPr lang="en-US" sz="2400" baseline="30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m</a:t>
                          </a:r>
                          <a:r>
                            <a:rPr lang="en-US" sz="2400" baseline="30000" dirty="0" smtClean="0"/>
                            <a:t>+</a:t>
                          </a:r>
                        </a:p>
                      </a:txBody>
                      <a:tcPr/>
                    </a:tc>
                    <a:tc>
                      <a:txBody>
                        <a:bodyPr/>
                        <a:lstStyle/>
                        <a:p>
                          <a:r>
                            <a:rPr lang="en-US" dirty="0" smtClean="0"/>
                            <a:t>105.7</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2.2 </a:t>
                          </a:r>
                          <a:r>
                            <a:rPr lang="en-US" dirty="0" smtClean="0">
                              <a:latin typeface="Symbol" pitchFamily="18" charset="2"/>
                            </a:rPr>
                            <a:t>m</a:t>
                          </a:r>
                          <a:r>
                            <a:rPr lang="en-US" dirty="0" smtClean="0"/>
                            <a:t>sec</a:t>
                          </a:r>
                          <a:endParaRPr lang="en-US" dirty="0"/>
                        </a:p>
                      </a:txBody>
                      <a:tcPr/>
                    </a:tc>
                  </a:tr>
                  <a:tr h="640080">
                    <a:tc>
                      <a:txBody>
                        <a:bodyPr/>
                        <a:lstStyle/>
                        <a:p>
                          <a:r>
                            <a:rPr lang="en-US" dirty="0" smtClean="0"/>
                            <a:t>Muon</a:t>
                          </a:r>
                        </a:p>
                        <a:p>
                          <a:r>
                            <a:rPr lang="en-US" dirty="0" smtClean="0"/>
                            <a:t>neutrino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ea typeface="Cambria Math" pitchFamily="18" charset="0"/>
                            </a:rPr>
                            <a:t>n</a:t>
                          </a:r>
                          <a:r>
                            <a:rPr lang="en-US" sz="2400" baseline="-25000" dirty="0" smtClean="0">
                              <a:latin typeface="Symbol" pitchFamily="18" charset="2"/>
                              <a:ea typeface="Cambria Math" pitchFamily="18" charset="0"/>
                            </a:rPr>
                            <a:t>m</a:t>
                          </a:r>
                        </a:p>
                      </a:txBody>
                      <a:tcPr/>
                    </a:tc>
                    <a:tc>
                      <a:txBody>
                        <a:bodyPr/>
                        <a:lstStyle/>
                        <a:p>
                          <a:endParaRPr lang="en-US"/>
                        </a:p>
                      </a:txBody>
                      <a:tcPr>
                        <a:blipFill rotWithShape="1">
                          <a:blip r:embed="rId2"/>
                          <a:stretch>
                            <a:fillRect l="-207018" t="-363810" r="-285088" b="-191429"/>
                          </a:stretch>
                        </a:blipFill>
                      </a:tcPr>
                    </a:tc>
                    <a:tc>
                      <a:txBody>
                        <a:bodyPr/>
                        <a:lstStyle/>
                        <a:p>
                          <a:r>
                            <a:rPr lang="en-US" dirty="0" smtClean="0"/>
                            <a:t>&lt;0.19</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Stable</a:t>
                          </a:r>
                          <a:endParaRPr lang="en-US" dirty="0"/>
                        </a:p>
                      </a:txBody>
                      <a:tcPr/>
                    </a:tc>
                  </a:tr>
                  <a:tr h="487680">
                    <a:tc>
                      <a:txBody>
                        <a:bodyPr/>
                        <a:lstStyle/>
                        <a:p>
                          <a:r>
                            <a:rPr lang="en-US" dirty="0" smtClean="0"/>
                            <a:t>Tau</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t</a:t>
                          </a:r>
                          <a:r>
                            <a:rPr lang="en-US" sz="2400" baseline="30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t</a:t>
                          </a:r>
                          <a:r>
                            <a:rPr lang="en-US" sz="2400" baseline="30000" dirty="0" smtClean="0"/>
                            <a:t>+</a:t>
                          </a:r>
                        </a:p>
                      </a:txBody>
                      <a:tcPr/>
                    </a:tc>
                    <a:tc>
                      <a:txBody>
                        <a:bodyPr/>
                        <a:lstStyle/>
                        <a:p>
                          <a:r>
                            <a:rPr lang="en-US" dirty="0" smtClean="0"/>
                            <a:t>1777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.29 psec</a:t>
                          </a:r>
                          <a:endParaRPr lang="en-US" dirty="0"/>
                        </a:p>
                      </a:txBody>
                      <a:tcPr/>
                    </a:tc>
                  </a:tr>
                  <a:tr h="723075">
                    <a:tc>
                      <a:txBody>
                        <a:bodyPr/>
                        <a:lstStyle/>
                        <a:p>
                          <a:r>
                            <a:rPr lang="en-US" dirty="0" smtClean="0"/>
                            <a:t>Tau</a:t>
                          </a:r>
                        </a:p>
                        <a:p>
                          <a:r>
                            <a:rPr lang="en-US" baseline="0" dirty="0" smtClean="0"/>
                            <a:t>neutrino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Symbol" pitchFamily="18" charset="2"/>
                              <a:ea typeface="Cambria Math" pitchFamily="18" charset="0"/>
                            </a:rPr>
                            <a:t>n</a:t>
                          </a:r>
                          <a:r>
                            <a:rPr lang="en-US" sz="2400" baseline="-25000" dirty="0" err="1" smtClean="0">
                              <a:latin typeface="Symbol" pitchFamily="18" charset="2"/>
                              <a:ea typeface="Cambria Math" pitchFamily="18" charset="0"/>
                            </a:rPr>
                            <a:t>t</a:t>
                          </a:r>
                          <a:endParaRPr lang="en-US" sz="2400" baseline="-25000" dirty="0" smtClean="0">
                            <a:latin typeface="Symbol" pitchFamily="18" charset="2"/>
                            <a:ea typeface="Cambria Math" pitchFamily="18" charset="0"/>
                          </a:endParaRPr>
                        </a:p>
                      </a:txBody>
                      <a:tcPr/>
                    </a:tc>
                    <a:tc>
                      <a:txBody>
                        <a:bodyPr/>
                        <a:lstStyle/>
                        <a:p>
                          <a:endParaRPr lang="en-US"/>
                        </a:p>
                      </a:txBody>
                      <a:tcPr>
                        <a:blipFill rotWithShape="1">
                          <a:blip r:embed="rId2"/>
                          <a:stretch>
                            <a:fillRect l="-207018" t="-476471" r="-285088" b="-1681"/>
                          </a:stretch>
                        </a:blipFill>
                      </a:tcPr>
                    </a:tc>
                    <a:tc>
                      <a:txBody>
                        <a:bodyPr/>
                        <a:lstStyle/>
                        <a:p>
                          <a:r>
                            <a:rPr lang="en-US" dirty="0" smtClean="0"/>
                            <a:t>&lt;18.2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Stable</a:t>
                          </a:r>
                          <a:endParaRPr lang="en-US" dirty="0"/>
                        </a:p>
                      </a:txBody>
                      <a:tcPr/>
                    </a:tc>
                  </a:tr>
                </a:tbl>
              </a:graphicData>
            </a:graphic>
          </p:graphicFrame>
        </mc:Fallback>
      </mc:AlternateContent>
      <p:sp>
        <p:nvSpPr>
          <p:cNvPr id="3" name="Title 2"/>
          <p:cNvSpPr>
            <a:spLocks noGrp="1"/>
          </p:cNvSpPr>
          <p:nvPr>
            <p:ph type="title"/>
          </p:nvPr>
        </p:nvSpPr>
        <p:spPr>
          <a:xfrm>
            <a:off x="457200" y="228600"/>
            <a:ext cx="8229600" cy="1143000"/>
          </a:xfrm>
        </p:spPr>
        <p:txBody>
          <a:bodyPr/>
          <a:lstStyle/>
          <a:p>
            <a:r>
              <a:rPr lang="en-US" dirty="0" smtClean="0"/>
              <a:t>Leptons</a:t>
            </a:r>
            <a:endParaRPr lang="en-US" dirty="0"/>
          </a:p>
        </p:txBody>
      </p:sp>
    </p:spTree>
    <p:extLst>
      <p:ext uri="{BB962C8B-B14F-4D97-AF65-F5344CB8AC3E}">
        <p14:creationId xmlns:p14="http://schemas.microsoft.com/office/powerpoint/2010/main" val="2498595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pPr marL="109728" indent="0">
                  <a:buNone/>
                </a:pPr>
                <a:r>
                  <a:rPr lang="en-US" dirty="0" smtClean="0"/>
                  <a:t>Each lepton number is conserved in every reaction.</a:t>
                </a:r>
              </a:p>
              <a:p>
                <a:pPr marL="109728" indent="0">
                  <a:buNone/>
                </a:pPr>
                <a:r>
                  <a:rPr lang="en-US" sz="5400" dirty="0" smtClean="0">
                    <a:latin typeface="Symbol" pitchFamily="18" charset="2"/>
                    <a:ea typeface="Cambria Math"/>
                  </a:rPr>
                  <a:t>m</a:t>
                </a:r>
                <a:r>
                  <a:rPr lang="en-US" sz="5400" baseline="30000" dirty="0" smtClean="0">
                    <a:latin typeface="Symbol" pitchFamily="18" charset="2"/>
                    <a:ea typeface="Cambria Math"/>
                  </a:rPr>
                  <a:t>-</a:t>
                </a:r>
                <a:r>
                  <a:rPr lang="en-US" sz="5400" dirty="0" smtClean="0">
                    <a:ea typeface="Cambria Math"/>
                  </a:rPr>
                  <a:t> </a:t>
                </a:r>
                <a14:m>
                  <m:oMath xmlns:m="http://schemas.openxmlformats.org/officeDocument/2006/math">
                    <m:r>
                      <a:rPr lang="en-US" sz="5400" i="1">
                        <a:latin typeface="Cambria Math"/>
                        <a:ea typeface="Cambria Math"/>
                      </a:rPr>
                      <m:t>→</m:t>
                    </m:r>
                  </m:oMath>
                </a14:m>
                <a:r>
                  <a:rPr lang="en-US" sz="5400" dirty="0" smtClean="0">
                    <a:latin typeface="Symbol" pitchFamily="18" charset="2"/>
                  </a:rPr>
                  <a:t> </a:t>
                </a:r>
                <a:r>
                  <a:rPr lang="en-US" sz="5400" dirty="0" smtClean="0">
                    <a:latin typeface="Times New Roman" pitchFamily="18" charset="0"/>
                    <a:cs typeface="Times New Roman" pitchFamily="18" charset="0"/>
                  </a:rPr>
                  <a:t>e</a:t>
                </a:r>
                <a:r>
                  <a:rPr lang="en-US" sz="5400" baseline="30000" dirty="0" smtClean="0">
                    <a:latin typeface="Times New Roman" pitchFamily="18" charset="0"/>
                    <a:cs typeface="Times New Roman" pitchFamily="18" charset="0"/>
                  </a:rPr>
                  <a:t>-</a:t>
                </a:r>
                <a:r>
                  <a:rPr lang="en-US" sz="5400" dirty="0" smtClean="0">
                    <a:latin typeface="Times New Roman" pitchFamily="18" charset="0"/>
                    <a:cs typeface="Times New Roman" pitchFamily="18" charset="0"/>
                  </a:rPr>
                  <a:t> + </a:t>
                </a:r>
                <a14:m>
                  <m:oMath xmlns:m="http://schemas.openxmlformats.org/officeDocument/2006/math">
                    <m:acc>
                      <m:accPr>
                        <m:chr m:val="̅"/>
                        <m:ctrlPr>
                          <a:rPr lang="en-US" sz="5400" i="1" dirty="0">
                            <a:latin typeface="Cambria Math" panose="02040503050406030204" pitchFamily="18" charset="0"/>
                            <a:cs typeface="Times New Roman" pitchFamily="18" charset="0"/>
                          </a:rPr>
                        </m:ctrlPr>
                      </m:accPr>
                      <m:e>
                        <m:r>
                          <m:rPr>
                            <m:nor/>
                          </m:rPr>
                          <a:rPr lang="en-US" sz="5400" dirty="0">
                            <a:latin typeface="Symbol" pitchFamily="18" charset="2"/>
                            <a:cs typeface="Times New Roman" pitchFamily="18" charset="0"/>
                          </a:rPr>
                          <m:t>n</m:t>
                        </m:r>
                      </m:e>
                    </m:acc>
                  </m:oMath>
                </a14:m>
                <a:r>
                  <a:rPr lang="en-US" sz="5400" baseline="-25000" dirty="0" smtClean="0">
                    <a:latin typeface="Times New Roman" pitchFamily="18" charset="0"/>
                    <a:cs typeface="Times New Roman" pitchFamily="18" charset="0"/>
                  </a:rPr>
                  <a:t>e</a:t>
                </a:r>
                <a:r>
                  <a:rPr lang="en-US" sz="5400" dirty="0" smtClean="0">
                    <a:latin typeface="Times New Roman" pitchFamily="18" charset="0"/>
                    <a:cs typeface="Times New Roman" pitchFamily="18" charset="0"/>
                  </a:rPr>
                  <a:t> +</a:t>
                </a:r>
                <a14:m>
                  <m:oMath xmlns:m="http://schemas.openxmlformats.org/officeDocument/2006/math">
                    <m:r>
                      <a:rPr lang="en-US" sz="5400" b="0" i="0" dirty="0" smtClean="0">
                        <a:latin typeface="Cambria Math" panose="02040503050406030204" pitchFamily="18" charset="0"/>
                        <a:cs typeface="Times New Roman" pitchFamily="18" charset="0"/>
                      </a:rPr>
                      <m:t> </m:t>
                    </m:r>
                    <m:r>
                      <m:rPr>
                        <m:nor/>
                      </m:rPr>
                      <a:rPr lang="en-US" sz="5400" dirty="0">
                        <a:latin typeface="Symbol" pitchFamily="18" charset="2"/>
                        <a:cs typeface="Times New Roman" pitchFamily="18" charset="0"/>
                      </a:rPr>
                      <m:t>n</m:t>
                    </m:r>
                  </m:oMath>
                </a14:m>
                <a:r>
                  <a:rPr lang="en-US" sz="5400" baseline="-25000" dirty="0" smtClean="0">
                    <a:latin typeface="Symbol" pitchFamily="18" charset="2"/>
                    <a:cs typeface="Times New Roman" pitchFamily="18" charset="0"/>
                  </a:rPr>
                  <a:t>m</a:t>
                </a:r>
                <a:r>
                  <a:rPr lang="en-US" sz="5400" dirty="0">
                    <a:latin typeface="Times New Roman" pitchFamily="18" charset="0"/>
                    <a:cs typeface="Times New Roman" pitchFamily="18" charset="0"/>
                  </a:rPr>
                  <a:t>	</a:t>
                </a:r>
                <a:r>
                  <a:rPr lang="en-US" sz="2400" dirty="0" smtClean="0">
                    <a:solidFill>
                      <a:srgbClr val="FF0000"/>
                    </a:solidFill>
                  </a:rPr>
                  <a:t>conserved</a:t>
                </a:r>
                <a:endParaRPr lang="en-US" sz="2400" dirty="0">
                  <a:solidFill>
                    <a:srgbClr val="FF0000"/>
                  </a:solidFill>
                </a:endParaRPr>
              </a:p>
              <a:p>
                <a:pPr marL="109728" indent="0">
                  <a:buNone/>
                </a:pPr>
                <a:r>
                  <a:rPr lang="en-US" sz="5400" dirty="0" smtClean="0">
                    <a:latin typeface="Symbol" pitchFamily="18" charset="2"/>
                    <a:ea typeface="Cambria Math"/>
                  </a:rPr>
                  <a:t>p</a:t>
                </a:r>
                <a:r>
                  <a:rPr lang="en-US" sz="5400" baseline="30000" dirty="0" smtClean="0">
                    <a:latin typeface="Symbol" pitchFamily="18" charset="2"/>
                    <a:ea typeface="Cambria Math"/>
                  </a:rPr>
                  <a:t>-</a:t>
                </a:r>
                <a:r>
                  <a:rPr lang="en-US" sz="5400" dirty="0" smtClean="0">
                    <a:ea typeface="Cambria Math"/>
                  </a:rPr>
                  <a:t> </a:t>
                </a:r>
                <a14:m>
                  <m:oMath xmlns:m="http://schemas.openxmlformats.org/officeDocument/2006/math">
                    <m:r>
                      <a:rPr lang="en-US" sz="5400" i="1">
                        <a:latin typeface="Cambria Math"/>
                        <a:ea typeface="Cambria Math"/>
                      </a:rPr>
                      <m:t>→</m:t>
                    </m:r>
                  </m:oMath>
                </a14:m>
                <a:r>
                  <a:rPr lang="en-US" sz="5400" dirty="0">
                    <a:latin typeface="Symbol" pitchFamily="18" charset="2"/>
                  </a:rPr>
                  <a:t> </a:t>
                </a:r>
                <a:r>
                  <a:rPr lang="en-US" sz="5400" dirty="0" smtClean="0">
                    <a:latin typeface="Symbol" pitchFamily="18" charset="2"/>
                    <a:ea typeface="Cambria Math"/>
                  </a:rPr>
                  <a:t>m</a:t>
                </a:r>
                <a:r>
                  <a:rPr lang="en-US" sz="5400" baseline="30000" dirty="0" smtClean="0">
                    <a:latin typeface="Symbol" pitchFamily="18" charset="2"/>
                    <a:ea typeface="Cambria Math"/>
                  </a:rPr>
                  <a:t>-</a:t>
                </a:r>
                <a:r>
                  <a:rPr lang="en-US" sz="5400" dirty="0" smtClean="0">
                    <a:ea typeface="Cambria Math"/>
                  </a:rPr>
                  <a:t> +</a:t>
                </a:r>
                <a:r>
                  <a:rPr lang="en-US" sz="5400" dirty="0" smtClean="0">
                    <a:latin typeface="Times New Roman" pitchFamily="18" charset="0"/>
                    <a:cs typeface="Times New Roman" pitchFamily="18" charset="0"/>
                  </a:rPr>
                  <a:t> </a:t>
                </a:r>
                <a14:m>
                  <m:oMath xmlns:m="http://schemas.openxmlformats.org/officeDocument/2006/math">
                    <m:acc>
                      <m:accPr>
                        <m:chr m:val="̅"/>
                        <m:ctrlPr>
                          <a:rPr lang="en-US" sz="5400" i="1" dirty="0">
                            <a:latin typeface="Cambria Math" panose="02040503050406030204" pitchFamily="18" charset="0"/>
                            <a:cs typeface="Times New Roman" pitchFamily="18" charset="0"/>
                          </a:rPr>
                        </m:ctrlPr>
                      </m:accPr>
                      <m:e>
                        <m:r>
                          <m:rPr>
                            <m:nor/>
                          </m:rPr>
                          <a:rPr lang="en-US" sz="5400" dirty="0">
                            <a:latin typeface="Symbol" pitchFamily="18" charset="2"/>
                            <a:cs typeface="Times New Roman" pitchFamily="18" charset="0"/>
                          </a:rPr>
                          <m:t>n</m:t>
                        </m:r>
                      </m:e>
                    </m:acc>
                  </m:oMath>
                </a14:m>
                <a:r>
                  <a:rPr lang="en-US" sz="5400" baseline="-25000" dirty="0">
                    <a:latin typeface="Symbol" pitchFamily="18" charset="2"/>
                    <a:cs typeface="Times New Roman" pitchFamily="18" charset="0"/>
                  </a:rPr>
                  <a:t>m</a:t>
                </a:r>
                <a:r>
                  <a:rPr lang="en-US" sz="5400" dirty="0">
                    <a:latin typeface="Times New Roman" pitchFamily="18" charset="0"/>
                    <a:cs typeface="Times New Roman" pitchFamily="18" charset="0"/>
                  </a:rPr>
                  <a:t>	</a:t>
                </a:r>
                <a:r>
                  <a:rPr lang="en-US" sz="5400" dirty="0" smtClean="0">
                    <a:latin typeface="Times New Roman" pitchFamily="18" charset="0"/>
                    <a:cs typeface="Times New Roman" pitchFamily="18" charset="0"/>
                  </a:rPr>
                  <a:t>	</a:t>
                </a:r>
                <a:r>
                  <a:rPr lang="en-US" sz="2400" dirty="0" smtClean="0">
                    <a:solidFill>
                      <a:srgbClr val="FF0000"/>
                    </a:solidFill>
                  </a:rPr>
                  <a:t>conserved</a:t>
                </a:r>
                <a:endParaRPr lang="en-US" sz="2400" dirty="0">
                  <a:solidFill>
                    <a:srgbClr val="FF0000"/>
                  </a:solidFill>
                </a:endParaRPr>
              </a:p>
              <a:p>
                <a:pPr marL="109728" indent="0">
                  <a:buNone/>
                </a:pPr>
                <a:r>
                  <a:rPr lang="en-US" sz="5400" dirty="0" smtClean="0">
                    <a:latin typeface="Symbol" pitchFamily="18" charset="2"/>
                    <a:ea typeface="Cambria Math"/>
                  </a:rPr>
                  <a:t>p</a:t>
                </a:r>
                <a:r>
                  <a:rPr lang="en-US" sz="5400" baseline="30000" dirty="0" smtClean="0">
                    <a:latin typeface="Symbol" pitchFamily="18" charset="2"/>
                    <a:ea typeface="Cambria Math"/>
                  </a:rPr>
                  <a:t>0</a:t>
                </a:r>
                <a:r>
                  <a:rPr lang="en-US" sz="5400" dirty="0" smtClean="0">
                    <a:ea typeface="Cambria Math"/>
                  </a:rPr>
                  <a:t> </a:t>
                </a:r>
                <a14:m>
                  <m:oMath xmlns:m="http://schemas.openxmlformats.org/officeDocument/2006/math">
                    <m:r>
                      <a:rPr lang="en-US" sz="5400" i="1">
                        <a:latin typeface="Cambria Math"/>
                        <a:ea typeface="Cambria Math"/>
                      </a:rPr>
                      <m:t>→</m:t>
                    </m:r>
                  </m:oMath>
                </a14:m>
                <a:r>
                  <a:rPr lang="en-US" sz="5400" dirty="0">
                    <a:latin typeface="Symbol" pitchFamily="18" charset="2"/>
                  </a:rPr>
                  <a:t> </a:t>
                </a:r>
                <a:r>
                  <a:rPr lang="en-US" sz="5400" dirty="0" smtClean="0">
                    <a:latin typeface="Symbol" pitchFamily="18" charset="2"/>
                    <a:ea typeface="Cambria Math"/>
                  </a:rPr>
                  <a:t>m</a:t>
                </a:r>
                <a:r>
                  <a:rPr lang="en-US" sz="5400" baseline="30000" dirty="0" smtClean="0">
                    <a:latin typeface="Symbol" pitchFamily="18" charset="2"/>
                    <a:ea typeface="Cambria Math"/>
                  </a:rPr>
                  <a:t>+</a:t>
                </a:r>
                <a:r>
                  <a:rPr lang="en-US" sz="5400" dirty="0" smtClean="0">
                    <a:ea typeface="Cambria Math"/>
                  </a:rPr>
                  <a:t> </a:t>
                </a:r>
                <a:r>
                  <a:rPr lang="en-US" sz="5400" dirty="0">
                    <a:ea typeface="Cambria Math"/>
                  </a:rPr>
                  <a:t>+</a:t>
                </a:r>
                <a:r>
                  <a:rPr lang="en-US" sz="5400" dirty="0">
                    <a:latin typeface="Times New Roman" pitchFamily="18" charset="0"/>
                    <a:cs typeface="Times New Roman" pitchFamily="18" charset="0"/>
                  </a:rPr>
                  <a:t> </a:t>
                </a:r>
                <a:r>
                  <a:rPr lang="en-US" sz="5400" dirty="0" smtClean="0">
                    <a:latin typeface="Times New Roman" pitchFamily="18" charset="0"/>
                    <a:cs typeface="Times New Roman" pitchFamily="18" charset="0"/>
                  </a:rPr>
                  <a:t>e</a:t>
                </a:r>
                <a:r>
                  <a:rPr lang="en-US" sz="5400" baseline="30000" dirty="0" smtClean="0">
                    <a:latin typeface="Times New Roman" pitchFamily="18" charset="0"/>
                    <a:cs typeface="Times New Roman" pitchFamily="18" charset="0"/>
                  </a:rPr>
                  <a:t>-</a:t>
                </a:r>
                <a:r>
                  <a:rPr lang="en-US" sz="5400" dirty="0" smtClean="0">
                    <a:latin typeface="Times New Roman" pitchFamily="18" charset="0"/>
                    <a:cs typeface="Times New Roman" pitchFamily="18" charset="0"/>
                  </a:rPr>
                  <a:t> </a:t>
                </a:r>
                <a:r>
                  <a:rPr lang="en-US" sz="5400" dirty="0">
                    <a:latin typeface="Times New Roman" pitchFamily="18" charset="0"/>
                    <a:cs typeface="Times New Roman" pitchFamily="18" charset="0"/>
                  </a:rPr>
                  <a:t>+ </a:t>
                </a:r>
                <a:r>
                  <a:rPr lang="en-US" sz="5400" dirty="0" smtClean="0">
                    <a:latin typeface="Symbol" pitchFamily="18" charset="2"/>
                    <a:cs typeface="Times New Roman" pitchFamily="18" charset="0"/>
                  </a:rPr>
                  <a:t>n</a:t>
                </a:r>
                <a:r>
                  <a:rPr lang="en-US" sz="5400" baseline="-25000" dirty="0">
                    <a:latin typeface="Symbol" pitchFamily="18" charset="2"/>
                    <a:cs typeface="Times New Roman" pitchFamily="18" charset="0"/>
                  </a:rPr>
                  <a:t>m</a:t>
                </a:r>
                <a:r>
                  <a:rPr lang="en-US" sz="5400" dirty="0">
                    <a:latin typeface="Times New Roman" pitchFamily="18" charset="0"/>
                    <a:cs typeface="Times New Roman" pitchFamily="18" charset="0"/>
                  </a:rPr>
                  <a:t>	</a:t>
                </a:r>
                <a:r>
                  <a:rPr lang="en-US" sz="2400" dirty="0" smtClean="0">
                    <a:solidFill>
                      <a:srgbClr val="FF0000"/>
                    </a:solidFill>
                  </a:rPr>
                  <a:t>not conserved</a:t>
                </a:r>
                <a:endParaRPr lang="en-US" sz="2400" dirty="0">
                  <a:solidFill>
                    <a:srgbClr val="FF0000"/>
                  </a:solidFill>
                </a:endParaRPr>
              </a:p>
              <a:p>
                <a:pPr marL="109728" indent="0">
                  <a:buNone/>
                </a:pPr>
                <a:r>
                  <a:rPr lang="en-US" sz="2400" dirty="0" smtClean="0"/>
                  <a:t>In the final proposed decay, the electron lepton number is not conserved, and this decay has never been observed.</a:t>
                </a:r>
                <a:endParaRPr lang="en-US" sz="2400" dirty="0"/>
              </a:p>
              <a:p>
                <a:pPr marL="109728"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3"/>
                <a:stretch>
                  <a:fillRect l="-2593" t="-2022"/>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smtClean="0"/>
              <a:t>Conservation of Lepton Number</a:t>
            </a:r>
            <a:endParaRPr lang="en-US" dirty="0"/>
          </a:p>
        </p:txBody>
      </p:sp>
    </p:spTree>
    <p:extLst>
      <p:ext uri="{BB962C8B-B14F-4D97-AF65-F5344CB8AC3E}">
        <p14:creationId xmlns:p14="http://schemas.microsoft.com/office/powerpoint/2010/main" val="3058931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Particle physicists seek to answer this question by studying sub-atomic particles and their interactions.  </a:t>
            </a:r>
            <a:r>
              <a:rPr lang="en-US" dirty="0"/>
              <a:t>T</a:t>
            </a:r>
            <a:r>
              <a:rPr lang="en-US" dirty="0" smtClean="0"/>
              <a:t>his field is concerned with understanding the smallest things.</a:t>
            </a:r>
          </a:p>
          <a:p>
            <a:endParaRPr lang="en-US" dirty="0"/>
          </a:p>
          <a:p>
            <a:r>
              <a:rPr lang="en-US" dirty="0" smtClean="0"/>
              <a:t>By studying sub-atomic particles, insight into the nature of the universe can be gained.</a:t>
            </a:r>
            <a:endParaRPr lang="en-US" dirty="0"/>
          </a:p>
        </p:txBody>
      </p:sp>
      <p:sp>
        <p:nvSpPr>
          <p:cNvPr id="3" name="Title 2"/>
          <p:cNvSpPr>
            <a:spLocks noGrp="1"/>
          </p:cNvSpPr>
          <p:nvPr>
            <p:ph type="title"/>
          </p:nvPr>
        </p:nvSpPr>
        <p:spPr/>
        <p:txBody>
          <a:bodyPr/>
          <a:lstStyle/>
          <a:p>
            <a:r>
              <a:rPr lang="en-US" dirty="0" smtClean="0"/>
              <a:t>What is the universe made of?</a:t>
            </a:r>
            <a:endParaRPr lang="en-US" dirty="0"/>
          </a:p>
        </p:txBody>
      </p:sp>
    </p:spTree>
    <p:extLst>
      <p:ext uri="{BB962C8B-B14F-4D97-AF65-F5344CB8AC3E}">
        <p14:creationId xmlns:p14="http://schemas.microsoft.com/office/powerpoint/2010/main" val="1658402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Few </a:t>
            </a:r>
            <a:r>
              <a:rPr lang="en-US" dirty="0"/>
              <a:t>S</a:t>
            </a:r>
            <a:r>
              <a:rPr lang="en-US" dirty="0" smtClean="0"/>
              <a:t>elected </a:t>
            </a:r>
            <a:r>
              <a:rPr lang="en-US" dirty="0"/>
              <a:t>H</a:t>
            </a:r>
            <a:r>
              <a:rPr lang="en-US" dirty="0" smtClean="0"/>
              <a:t>adrons</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920994770"/>
                  </p:ext>
                </p:extLst>
              </p:nvPr>
            </p:nvGraphicFramePr>
            <p:xfrm>
              <a:off x="457200" y="1066800"/>
              <a:ext cx="8439468" cy="5148390"/>
            </p:xfrm>
            <a:graphic>
              <a:graphicData uri="http://schemas.openxmlformats.org/drawingml/2006/table">
                <a:tbl>
                  <a:tblPr firstRow="1" bandRow="1" bandCol="1">
                    <a:tableStyleId>{69012ECD-51FC-41F1-AA8D-1B2483CD663E}</a:tableStyleId>
                  </a:tblPr>
                  <a:tblGrid>
                    <a:gridCol w="1124268"/>
                    <a:gridCol w="1143000"/>
                    <a:gridCol w="876300"/>
                    <a:gridCol w="800100"/>
                    <a:gridCol w="933132"/>
                    <a:gridCol w="1066800"/>
                    <a:gridCol w="1600200"/>
                    <a:gridCol w="895668"/>
                  </a:tblGrid>
                  <a:tr h="762000">
                    <a:tc>
                      <a:txBody>
                        <a:bodyPr/>
                        <a:lstStyle/>
                        <a:p>
                          <a:r>
                            <a:rPr lang="en-US" sz="1400" i="1" dirty="0" smtClean="0"/>
                            <a:t>Particle</a:t>
                          </a:r>
                          <a:endParaRPr lang="en-US" sz="1400" i="1" dirty="0"/>
                        </a:p>
                      </a:txBody>
                      <a:tcPr/>
                    </a:tc>
                    <a:tc>
                      <a:txBody>
                        <a:bodyPr/>
                        <a:lstStyle/>
                        <a:p>
                          <a:r>
                            <a:rPr lang="en-US" sz="1400" dirty="0" smtClean="0"/>
                            <a:t>Mass</a:t>
                          </a:r>
                        </a:p>
                        <a:p>
                          <a:r>
                            <a:rPr lang="en-US" sz="1400" dirty="0" smtClean="0"/>
                            <a:t>(</a:t>
                          </a:r>
                          <a:r>
                            <a:rPr lang="en-US" sz="1400" dirty="0" err="1" smtClean="0"/>
                            <a:t>Mev</a:t>
                          </a:r>
                          <a:r>
                            <a:rPr lang="en-US" sz="1400" dirty="0" smtClean="0"/>
                            <a:t>/c</a:t>
                          </a:r>
                          <a:r>
                            <a:rPr lang="en-US" sz="1400" baseline="30000" dirty="0" smtClean="0"/>
                            <a:t>2</a:t>
                          </a:r>
                          <a:r>
                            <a:rPr lang="en-US" sz="1400" dirty="0" smtClean="0"/>
                            <a:t>)</a:t>
                          </a:r>
                          <a:endParaRPr lang="en-US" sz="1400" dirty="0"/>
                        </a:p>
                      </a:txBody>
                      <a:tcPr/>
                    </a:tc>
                    <a:tc>
                      <a:txBody>
                        <a:bodyPr/>
                        <a:lstStyle/>
                        <a:p>
                          <a:r>
                            <a:rPr lang="en-US" sz="1400" dirty="0" smtClean="0"/>
                            <a:t>Q/e</a:t>
                          </a:r>
                          <a:endParaRPr lang="en-US" sz="1400" dirty="0"/>
                        </a:p>
                      </a:txBody>
                      <a:tcPr/>
                    </a:tc>
                    <a:tc>
                      <a:txBody>
                        <a:bodyPr/>
                        <a:lstStyle/>
                        <a:p>
                          <a:r>
                            <a:rPr lang="en-US" sz="1400" dirty="0" smtClean="0"/>
                            <a:t>Spin</a:t>
                          </a:r>
                          <a:endParaRPr lang="en-US" sz="1400" dirty="0"/>
                        </a:p>
                      </a:txBody>
                      <a:tcPr/>
                    </a:tc>
                    <a:tc>
                      <a:txBody>
                        <a:bodyPr/>
                        <a:lstStyle/>
                        <a:p>
                          <a:r>
                            <a:rPr lang="en-US" sz="1400" dirty="0" smtClean="0"/>
                            <a:t>Baryon</a:t>
                          </a:r>
                        </a:p>
                        <a:p>
                          <a:r>
                            <a:rPr lang="en-US" sz="1400" dirty="0" smtClean="0"/>
                            <a:t>Number</a:t>
                          </a:r>
                          <a:endParaRPr lang="en-US" sz="1400" dirty="0"/>
                        </a:p>
                      </a:txBody>
                      <a:tcPr/>
                    </a:tc>
                    <a:tc>
                      <a:txBody>
                        <a:bodyPr/>
                        <a:lstStyle/>
                        <a:p>
                          <a:r>
                            <a:rPr lang="en-US" sz="1400" dirty="0" smtClean="0"/>
                            <a:t>Strange-ness</a:t>
                          </a:r>
                          <a:endParaRPr lang="en-US" sz="1400" dirty="0"/>
                        </a:p>
                      </a:txBody>
                      <a:tcPr/>
                    </a:tc>
                    <a:tc>
                      <a:txBody>
                        <a:bodyPr/>
                        <a:lstStyle/>
                        <a:p>
                          <a:r>
                            <a:rPr lang="en-US" sz="1400" dirty="0" smtClean="0"/>
                            <a:t>Lifetime</a:t>
                          </a:r>
                        </a:p>
                        <a:p>
                          <a:r>
                            <a:rPr lang="en-US" sz="1400" dirty="0" smtClean="0"/>
                            <a:t>(sec)</a:t>
                          </a:r>
                          <a:endParaRPr lang="en-US" sz="1400" dirty="0"/>
                        </a:p>
                      </a:txBody>
                      <a:tcPr/>
                    </a:tc>
                    <a:tc>
                      <a:txBody>
                        <a:bodyPr/>
                        <a:lstStyle/>
                        <a:p>
                          <a:r>
                            <a:rPr lang="en-US" sz="1400" dirty="0" smtClean="0"/>
                            <a:t>Quark</a:t>
                          </a:r>
                          <a:endParaRPr lang="en-US" sz="1400" dirty="0"/>
                        </a:p>
                      </a:txBody>
                      <a:tcPr/>
                    </a:tc>
                  </a:tr>
                  <a:tr h="370840">
                    <a:tc>
                      <a:txBody>
                        <a:bodyPr/>
                        <a:lstStyle/>
                        <a:p>
                          <a:r>
                            <a:rPr lang="en-US" i="1" dirty="0" smtClean="0"/>
                            <a:t>Mesons</a:t>
                          </a:r>
                          <a:endParaRPr lang="en-US" i="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pPr algn="ctr"/>
                          <a:r>
                            <a:rPr lang="en-US" sz="2000" dirty="0" smtClean="0">
                              <a:latin typeface="Symbol" pitchFamily="18" charset="2"/>
                            </a:rPr>
                            <a:t>p</a:t>
                          </a:r>
                          <a:r>
                            <a:rPr lang="en-US" sz="2000" baseline="30000" dirty="0" smtClean="0">
                              <a:latin typeface="Symbol" pitchFamily="18" charset="2"/>
                            </a:rPr>
                            <a:t>0</a:t>
                          </a:r>
                          <a:endParaRPr lang="en-US" sz="2000" dirty="0">
                            <a:latin typeface="Symbol" pitchFamily="18" charset="2"/>
                          </a:endParaRPr>
                        </a:p>
                      </a:txBody>
                      <a:tcPr/>
                    </a:tc>
                    <a:tc>
                      <a:txBody>
                        <a:bodyPr/>
                        <a:lstStyle/>
                        <a:p>
                          <a:pPr algn="ctr"/>
                          <a:r>
                            <a:rPr lang="en-US" dirty="0" smtClean="0"/>
                            <a:t>135.0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r>
                            <a:rPr lang="en-US" dirty="0" smtClean="0"/>
                            <a:t>O (10</a:t>
                          </a:r>
                          <a:r>
                            <a:rPr lang="en-US" baseline="30000" dirty="0" smtClean="0"/>
                            <a:t>-17</a:t>
                          </a:r>
                          <a:r>
                            <a:rPr lang="en-US" dirty="0" smtClean="0"/>
                            <a:t>)</a:t>
                          </a:r>
                          <a:endParaRPr lang="en-US" dirty="0"/>
                        </a:p>
                      </a:txBody>
                      <a:tcPr/>
                    </a:tc>
                    <a:tc>
                      <a:txBody>
                        <a:bodyPr/>
                        <a:lstStyle/>
                        <a:p>
                          <a:pPr algn="ctr"/>
                          <a:r>
                            <a:rPr lang="en-US" sz="1800" i="0" dirty="0" smtClean="0">
                              <a:latin typeface="+mn-lt"/>
                              <a:ea typeface="Cambria Math" pitchFamily="18" charset="0"/>
                            </a:rPr>
                            <a:t>u</a:t>
                          </a:r>
                          <a14:m>
                            <m:oMath xmlns:m="http://schemas.openxmlformats.org/officeDocument/2006/math">
                              <m:acc>
                                <m:accPr>
                                  <m:chr m:val="̅"/>
                                  <m:ctrlPr>
                                    <a:rPr lang="en-US" sz="1800" i="1" smtClean="0">
                                      <a:latin typeface="Cambria Math" panose="02040503050406030204" pitchFamily="18" charset="0"/>
                                    </a:rPr>
                                  </m:ctrlPr>
                                </m:accPr>
                                <m:e>
                                  <m:r>
                                    <m:rPr>
                                      <m:nor/>
                                    </m:rPr>
                                    <a:rPr lang="en-US" sz="1800" i="0" dirty="0" smtClean="0">
                                      <a:latin typeface="+mn-lt"/>
                                      <a:ea typeface="Cambria Math" pitchFamily="18" charset="0"/>
                                    </a:rPr>
                                    <m:t>u</m:t>
                                  </m:r>
                                </m:e>
                              </m:acc>
                            </m:oMath>
                          </a14:m>
                          <a:r>
                            <a:rPr lang="en-US" sz="1800" dirty="0" err="1" smtClean="0"/>
                            <a:t>,</a:t>
                          </a:r>
                          <a:endParaRPr lang="en-US" sz="1800" dirty="0" smtClean="0"/>
                        </a:p>
                        <a:p>
                          <a:pPr algn="ctr"/>
                          <a:r>
                            <a:rPr lang="en-US" sz="1800" dirty="0" smtClean="0"/>
                            <a:t>d</a:t>
                          </a:r>
                          <a14:m>
                            <m:oMath xmlns:m="http://schemas.openxmlformats.org/officeDocument/2006/math">
                              <m:acc>
                                <m:accPr>
                                  <m:chr m:val="̅"/>
                                  <m:ctrlPr>
                                    <a:rPr lang="en-US" sz="1800" i="1" smtClean="0">
                                      <a:latin typeface="Cambria Math" panose="02040503050406030204" pitchFamily="18" charset="0"/>
                                    </a:rPr>
                                  </m:ctrlPr>
                                </m:accPr>
                                <m:e>
                                  <m:r>
                                    <m:rPr>
                                      <m:nor/>
                                    </m:rPr>
                                    <a:rPr lang="en-US" sz="1800" dirty="0" smtClean="0"/>
                                    <m:t>d</m:t>
                                  </m:r>
                                </m:e>
                              </m:acc>
                            </m:oMath>
                          </a14:m>
                          <a:endParaRPr lang="en-US" sz="1800" dirty="0"/>
                        </a:p>
                      </a:txBody>
                      <a:tcPr/>
                    </a:tc>
                  </a:tr>
                  <a:tr h="482854">
                    <a:tc>
                      <a:txBody>
                        <a:bodyPr/>
                        <a:lstStyle/>
                        <a:p>
                          <a:pPr algn="ctr"/>
                          <a:r>
                            <a:rPr lang="en-US" sz="2000" dirty="0" smtClean="0">
                              <a:latin typeface="Symbol" pitchFamily="18" charset="2"/>
                            </a:rPr>
                            <a:t>p</a:t>
                          </a:r>
                          <a:r>
                            <a:rPr lang="en-US" sz="2000" baseline="30000" dirty="0" smtClean="0">
                              <a:latin typeface="Symbol" pitchFamily="18" charset="2"/>
                            </a:rPr>
                            <a:t>-</a:t>
                          </a:r>
                          <a:endParaRPr lang="en-US" sz="2000" dirty="0" smtClean="0">
                            <a:latin typeface="Symbol" pitchFamily="18" charset="2"/>
                          </a:endParaRPr>
                        </a:p>
                        <a:p>
                          <a:pPr algn="ctr"/>
                          <a:endParaRPr lang="en-US" sz="2000" dirty="0"/>
                        </a:p>
                      </a:txBody>
                      <a:tcPr/>
                    </a:tc>
                    <a:tc>
                      <a:txBody>
                        <a:bodyPr/>
                        <a:lstStyle/>
                        <a:p>
                          <a:pPr algn="ctr"/>
                          <a:r>
                            <a:rPr lang="en-US" dirty="0" smtClean="0"/>
                            <a:t>139.6</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 (10</a:t>
                          </a:r>
                          <a:r>
                            <a:rPr lang="en-US" baseline="30000" dirty="0" smtClean="0"/>
                            <a:t>-8</a:t>
                          </a:r>
                          <a:r>
                            <a:rPr lang="en-US" dirty="0" smtClean="0"/>
                            <a:t>)</a:t>
                          </a:r>
                        </a:p>
                        <a:p>
                          <a:endParaRPr lang="en-US" dirty="0"/>
                        </a:p>
                      </a:txBody>
                      <a:tcPr/>
                    </a:tc>
                    <a:tc>
                      <a:txBody>
                        <a:bodyPr/>
                        <a:lstStyle/>
                        <a:p>
                          <a:pPr algn="ctr"/>
                          <a:r>
                            <a:rPr lang="en-US" sz="1800" dirty="0" smtClean="0"/>
                            <a:t>u</a:t>
                          </a:r>
                          <a14:m>
                            <m:oMath xmlns:m="http://schemas.openxmlformats.org/officeDocument/2006/math">
                              <m:acc>
                                <m:accPr>
                                  <m:chr m:val="̅"/>
                                  <m:ctrlPr>
                                    <a:rPr lang="en-US" sz="1800" i="1" smtClean="0">
                                      <a:latin typeface="Cambria Math" panose="02040503050406030204" pitchFamily="18" charset="0"/>
                                    </a:rPr>
                                  </m:ctrlPr>
                                </m:accPr>
                                <m:e>
                                  <m:r>
                                    <m:rPr>
                                      <m:nor/>
                                    </m:rPr>
                                    <a:rPr lang="en-US" sz="1800" dirty="0" smtClean="0"/>
                                    <m:t>d</m:t>
                                  </m:r>
                                </m:e>
                              </m:acc>
                            </m:oMath>
                          </a14:m>
                          <a:endParaRPr lang="en-US" sz="1800" dirty="0"/>
                        </a:p>
                      </a:txBody>
                      <a:tcPr/>
                    </a:tc>
                  </a:tr>
                  <a:tr h="452374">
                    <a:tc>
                      <a:txBody>
                        <a:bodyPr/>
                        <a:lstStyle/>
                        <a:p>
                          <a:pPr algn="ctr"/>
                          <a:r>
                            <a:rPr lang="en-US" sz="2000" dirty="0" smtClean="0">
                              <a:latin typeface="Symbol" pitchFamily="18" charset="2"/>
                            </a:rPr>
                            <a:t>p</a:t>
                          </a:r>
                          <a:r>
                            <a:rPr lang="en-US" sz="2000" baseline="30000" dirty="0" smtClean="0">
                              <a:latin typeface="Symbol" pitchFamily="18" charset="2"/>
                            </a:rPr>
                            <a:t>+</a:t>
                          </a:r>
                          <a:endParaRPr lang="en-US" sz="2000" dirty="0" smtClean="0">
                            <a:latin typeface="Symbol" pitchFamily="18" charset="2"/>
                          </a:endParaRPr>
                        </a:p>
                        <a:p>
                          <a:endParaRPr lang="en-US" dirty="0"/>
                        </a:p>
                      </a:txBody>
                      <a:tcPr/>
                    </a:tc>
                    <a:tc>
                      <a:txBody>
                        <a:bodyPr/>
                        <a:lstStyle/>
                        <a:p>
                          <a:pPr algn="ctr"/>
                          <a:r>
                            <a:rPr lang="en-US" dirty="0" smtClean="0"/>
                            <a:t>139.6</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 (10</a:t>
                          </a:r>
                          <a:r>
                            <a:rPr lang="en-US" baseline="30000" dirty="0" smtClean="0"/>
                            <a:t>-8</a:t>
                          </a:r>
                          <a:r>
                            <a:rPr lang="en-US" dirty="0" smtClean="0"/>
                            <a:t>)</a:t>
                          </a:r>
                        </a:p>
                        <a:p>
                          <a:endParaRPr lang="en-US"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r>
                                      <m:rPr>
                                        <m:nor/>
                                      </m:rPr>
                                      <a:rPr lang="en-US" sz="1800" dirty="0" smtClean="0"/>
                                      <m:t>u</m:t>
                                    </m:r>
                                  </m:e>
                                </m:acc>
                                <m:r>
                                  <m:rPr>
                                    <m:nor/>
                                  </m:rPr>
                                  <a:rPr lang="en-US" sz="1800" dirty="0" smtClean="0"/>
                                  <m:t>d</m:t>
                                </m:r>
                              </m:oMath>
                            </m:oMathPara>
                          </a14:m>
                          <a:endParaRPr lang="en-US" sz="1800" dirty="0"/>
                        </a:p>
                      </a:txBody>
                      <a:tcPr/>
                    </a:tc>
                  </a:tr>
                  <a:tr h="330454">
                    <a:tc>
                      <a:txBody>
                        <a:bodyPr/>
                        <a:lstStyle/>
                        <a:p>
                          <a:r>
                            <a:rPr lang="en-US" i="1" dirty="0" smtClean="0"/>
                            <a:t>Baryons</a:t>
                          </a:r>
                          <a:endParaRPr lang="en-US" i="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pPr algn="ctr"/>
                          <a:r>
                            <a:rPr lang="en-US" sz="2000" dirty="0" smtClean="0"/>
                            <a:t>p</a:t>
                          </a:r>
                        </a:p>
                      </a:txBody>
                      <a:tcPr/>
                    </a:tc>
                    <a:tc>
                      <a:txBody>
                        <a:bodyPr/>
                        <a:lstStyle/>
                        <a:p>
                          <a:pPr algn="ctr"/>
                          <a:r>
                            <a:rPr lang="en-US" dirty="0" smtClean="0"/>
                            <a:t>938.3</a:t>
                          </a:r>
                          <a:endParaRPr lang="en-US" dirty="0"/>
                        </a:p>
                      </a:txBody>
                      <a:tcPr/>
                    </a:tc>
                    <a:tc>
                      <a:txBody>
                        <a:bodyPr/>
                        <a:lstStyle/>
                        <a:p>
                          <a:pPr algn="ctr"/>
                          <a:r>
                            <a:rPr lang="en-US" dirty="0" smtClean="0"/>
                            <a:t>+1</a:t>
                          </a:r>
                          <a:endParaRPr lang="en-US" dirty="0"/>
                        </a:p>
                      </a:txBody>
                      <a:tcPr/>
                    </a:tc>
                    <a:tc>
                      <a:txBody>
                        <a:bodyPr/>
                        <a:lstStyle/>
                        <a:p>
                          <a:pPr algn="ctr"/>
                          <a:r>
                            <a:rPr lang="en-US" dirty="0" smtClean="0"/>
                            <a:t>½</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Stable</a:t>
                          </a:r>
                          <a:endParaRPr lang="en-US" dirty="0"/>
                        </a:p>
                      </a:txBody>
                      <a:tcPr/>
                    </a:tc>
                    <a:tc>
                      <a:txBody>
                        <a:bodyPr/>
                        <a:lstStyle/>
                        <a:p>
                          <a:r>
                            <a:rPr lang="en-US" sz="1800" dirty="0" err="1" smtClean="0"/>
                            <a:t>uud</a:t>
                          </a:r>
                          <a:endParaRPr lang="en-US" sz="1800" dirty="0"/>
                        </a:p>
                      </a:txBody>
                      <a:tcPr/>
                    </a:tc>
                  </a:tr>
                  <a:tr h="367982">
                    <a:tc>
                      <a:txBody>
                        <a:bodyPr/>
                        <a:lstStyle/>
                        <a:p>
                          <a:pPr algn="ctr"/>
                          <a:r>
                            <a:rPr lang="en-US" sz="2000" dirty="0" smtClean="0"/>
                            <a:t>n</a:t>
                          </a:r>
                          <a:endParaRPr lang="en-US" sz="2000" dirty="0"/>
                        </a:p>
                      </a:txBody>
                      <a:tcPr/>
                    </a:tc>
                    <a:tc>
                      <a:txBody>
                        <a:bodyPr/>
                        <a:lstStyle/>
                        <a:p>
                          <a:pPr algn="ctr"/>
                          <a:r>
                            <a:rPr lang="en-US" dirty="0" smtClean="0"/>
                            <a:t>939.6</a:t>
                          </a:r>
                          <a:endParaRPr lang="en-US" dirty="0"/>
                        </a:p>
                      </a:txBody>
                      <a:tcPr/>
                    </a:tc>
                    <a:tc>
                      <a:txBody>
                        <a:bodyPr/>
                        <a:lstStyle/>
                        <a:p>
                          <a:pPr algn="ctr"/>
                          <a:r>
                            <a:rPr lang="en-US" dirty="0" smtClean="0"/>
                            <a:t>0</a:t>
                          </a:r>
                          <a:endParaRPr lang="en-US" dirty="0"/>
                        </a:p>
                      </a:txBody>
                      <a:tcPr/>
                    </a:tc>
                    <a:tc>
                      <a:txBody>
                        <a:bodyPr/>
                        <a:lstStyle/>
                        <a:p>
                          <a:pPr algn="ctr"/>
                          <a:r>
                            <a:rPr lang="en-US" dirty="0" smtClean="0"/>
                            <a:t>½</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886</a:t>
                          </a:r>
                          <a:endParaRPr lang="en-US" dirty="0"/>
                        </a:p>
                      </a:txBody>
                      <a:tcPr/>
                    </a:tc>
                    <a:tc>
                      <a:txBody>
                        <a:bodyPr/>
                        <a:lstStyle/>
                        <a:p>
                          <a:r>
                            <a:rPr lang="en-US" sz="1800" dirty="0" err="1" smtClean="0"/>
                            <a:t>udd</a:t>
                          </a:r>
                          <a:endParaRPr lang="en-US" sz="1800" dirty="0"/>
                        </a:p>
                      </a:txBody>
                      <a:tcPr/>
                    </a:tc>
                  </a:tr>
                  <a:tr h="367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L</a:t>
                          </a:r>
                          <a:r>
                            <a:rPr lang="en-US" sz="2400" baseline="30000" dirty="0" smtClean="0">
                              <a:latin typeface="Symbol" pitchFamily="18" charset="2"/>
                            </a:rPr>
                            <a:t>0</a:t>
                          </a:r>
                          <a:endParaRPr lang="en-US" sz="2400" dirty="0" smtClean="0">
                            <a:latin typeface="Symbol" pitchFamily="18" charset="2"/>
                          </a:endParaRPr>
                        </a:p>
                        <a:p>
                          <a:pPr algn="ctr"/>
                          <a:endParaRPr lang="en-US" sz="2400" dirty="0"/>
                        </a:p>
                      </a:txBody>
                      <a:tcPr/>
                    </a:tc>
                    <a:tc>
                      <a:txBody>
                        <a:bodyPr/>
                        <a:lstStyle/>
                        <a:p>
                          <a:pPr algn="ctr"/>
                          <a:r>
                            <a:rPr lang="en-US" dirty="0" smtClean="0"/>
                            <a:t>1116</a:t>
                          </a:r>
                          <a:endParaRPr lang="en-US" dirty="0"/>
                        </a:p>
                      </a:txBody>
                      <a:tcPr/>
                    </a:tc>
                    <a:tc>
                      <a:txBody>
                        <a:bodyPr/>
                        <a:lstStyle/>
                        <a:p>
                          <a:pPr algn="ctr"/>
                          <a:r>
                            <a:rPr lang="en-US" dirty="0" smtClean="0"/>
                            <a:t>0</a:t>
                          </a:r>
                          <a:endParaRPr lang="en-US" dirty="0"/>
                        </a:p>
                      </a:txBody>
                      <a:tcPr/>
                    </a:tc>
                    <a:tc>
                      <a:txBody>
                        <a:bodyPr/>
                        <a:lstStyle/>
                        <a:p>
                          <a:pPr algn="ctr"/>
                          <a:r>
                            <a:rPr lang="en-US" dirty="0" smtClean="0"/>
                            <a:t>½</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r>
                            <a:rPr lang="en-US" dirty="0" smtClean="0"/>
                            <a:t>O (10</a:t>
                          </a:r>
                          <a:r>
                            <a:rPr lang="en-US" baseline="30000" dirty="0" smtClean="0"/>
                            <a:t>-10</a:t>
                          </a:r>
                          <a:r>
                            <a:rPr lang="en-US" dirty="0" smtClean="0"/>
                            <a:t>)</a:t>
                          </a:r>
                          <a:endParaRPr lang="en-US" dirty="0"/>
                        </a:p>
                      </a:txBody>
                      <a:tcPr/>
                    </a:tc>
                    <a:tc>
                      <a:txBody>
                        <a:bodyPr/>
                        <a:lstStyle/>
                        <a:p>
                          <a:r>
                            <a:rPr lang="en-US" sz="2000" dirty="0" err="1" smtClean="0"/>
                            <a:t>uds</a:t>
                          </a:r>
                          <a:endParaRPr lang="en-US" sz="2000"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920994770"/>
                  </p:ext>
                </p:extLst>
              </p:nvPr>
            </p:nvGraphicFramePr>
            <p:xfrm>
              <a:off x="457200" y="1066800"/>
              <a:ext cx="8439468" cy="5148390"/>
            </p:xfrm>
            <a:graphic>
              <a:graphicData uri="http://schemas.openxmlformats.org/drawingml/2006/table">
                <a:tbl>
                  <a:tblPr firstRow="1" bandRow="1" bandCol="1">
                    <a:tableStyleId>{69012ECD-51FC-41F1-AA8D-1B2483CD663E}</a:tableStyleId>
                  </a:tblPr>
                  <a:tblGrid>
                    <a:gridCol w="1124268"/>
                    <a:gridCol w="1143000"/>
                    <a:gridCol w="876300"/>
                    <a:gridCol w="800100"/>
                    <a:gridCol w="933132"/>
                    <a:gridCol w="1066800"/>
                    <a:gridCol w="1600200"/>
                    <a:gridCol w="895668"/>
                  </a:tblGrid>
                  <a:tr h="762000">
                    <a:tc>
                      <a:txBody>
                        <a:bodyPr/>
                        <a:lstStyle/>
                        <a:p>
                          <a:r>
                            <a:rPr lang="en-US" sz="1400" i="1" dirty="0" smtClean="0"/>
                            <a:t>Particle</a:t>
                          </a:r>
                          <a:endParaRPr lang="en-US" sz="1400" i="1" dirty="0"/>
                        </a:p>
                      </a:txBody>
                      <a:tcPr/>
                    </a:tc>
                    <a:tc>
                      <a:txBody>
                        <a:bodyPr/>
                        <a:lstStyle/>
                        <a:p>
                          <a:r>
                            <a:rPr lang="en-US" sz="1400" dirty="0" smtClean="0"/>
                            <a:t>Mass</a:t>
                          </a:r>
                        </a:p>
                        <a:p>
                          <a:r>
                            <a:rPr lang="en-US" sz="1400" dirty="0" smtClean="0"/>
                            <a:t>(</a:t>
                          </a:r>
                          <a:r>
                            <a:rPr lang="en-US" sz="1400" dirty="0" err="1" smtClean="0"/>
                            <a:t>Mev</a:t>
                          </a:r>
                          <a:r>
                            <a:rPr lang="en-US" sz="1400" dirty="0" smtClean="0"/>
                            <a:t>/c</a:t>
                          </a:r>
                          <a:r>
                            <a:rPr lang="en-US" sz="1400" baseline="30000" dirty="0" smtClean="0"/>
                            <a:t>2</a:t>
                          </a:r>
                          <a:r>
                            <a:rPr lang="en-US" sz="1400" dirty="0" smtClean="0"/>
                            <a:t>)</a:t>
                          </a:r>
                          <a:endParaRPr lang="en-US" sz="1400" dirty="0"/>
                        </a:p>
                      </a:txBody>
                      <a:tcPr/>
                    </a:tc>
                    <a:tc>
                      <a:txBody>
                        <a:bodyPr/>
                        <a:lstStyle/>
                        <a:p>
                          <a:r>
                            <a:rPr lang="en-US" sz="1400" dirty="0" smtClean="0"/>
                            <a:t>Q/e</a:t>
                          </a:r>
                          <a:endParaRPr lang="en-US" sz="1400" dirty="0"/>
                        </a:p>
                      </a:txBody>
                      <a:tcPr/>
                    </a:tc>
                    <a:tc>
                      <a:txBody>
                        <a:bodyPr/>
                        <a:lstStyle/>
                        <a:p>
                          <a:r>
                            <a:rPr lang="en-US" sz="1400" dirty="0" smtClean="0"/>
                            <a:t>Spin</a:t>
                          </a:r>
                          <a:endParaRPr lang="en-US" sz="1400" dirty="0"/>
                        </a:p>
                      </a:txBody>
                      <a:tcPr/>
                    </a:tc>
                    <a:tc>
                      <a:txBody>
                        <a:bodyPr/>
                        <a:lstStyle/>
                        <a:p>
                          <a:r>
                            <a:rPr lang="en-US" sz="1400" dirty="0" smtClean="0"/>
                            <a:t>Baryon</a:t>
                          </a:r>
                        </a:p>
                        <a:p>
                          <a:r>
                            <a:rPr lang="en-US" sz="1400" dirty="0" smtClean="0"/>
                            <a:t>Number</a:t>
                          </a:r>
                          <a:endParaRPr lang="en-US" sz="1400" dirty="0"/>
                        </a:p>
                      </a:txBody>
                      <a:tcPr/>
                    </a:tc>
                    <a:tc>
                      <a:txBody>
                        <a:bodyPr/>
                        <a:lstStyle/>
                        <a:p>
                          <a:r>
                            <a:rPr lang="en-US" sz="1400" dirty="0" smtClean="0"/>
                            <a:t>Strange-ness</a:t>
                          </a:r>
                          <a:endParaRPr lang="en-US" sz="1400" dirty="0"/>
                        </a:p>
                      </a:txBody>
                      <a:tcPr/>
                    </a:tc>
                    <a:tc>
                      <a:txBody>
                        <a:bodyPr/>
                        <a:lstStyle/>
                        <a:p>
                          <a:r>
                            <a:rPr lang="en-US" sz="1400" dirty="0" smtClean="0"/>
                            <a:t>Lifetime</a:t>
                          </a:r>
                        </a:p>
                        <a:p>
                          <a:r>
                            <a:rPr lang="en-US" sz="1400" dirty="0" smtClean="0"/>
                            <a:t>(sec)</a:t>
                          </a:r>
                          <a:endParaRPr lang="en-US" sz="1400" dirty="0"/>
                        </a:p>
                      </a:txBody>
                      <a:tcPr/>
                    </a:tc>
                    <a:tc>
                      <a:txBody>
                        <a:bodyPr/>
                        <a:lstStyle/>
                        <a:p>
                          <a:r>
                            <a:rPr lang="en-US" sz="1400" dirty="0" smtClean="0"/>
                            <a:t>Quark</a:t>
                          </a:r>
                          <a:endParaRPr lang="en-US" sz="1400" dirty="0"/>
                        </a:p>
                      </a:txBody>
                      <a:tcPr/>
                    </a:tc>
                  </a:tr>
                  <a:tr h="370840">
                    <a:tc>
                      <a:txBody>
                        <a:bodyPr/>
                        <a:lstStyle/>
                        <a:p>
                          <a:r>
                            <a:rPr lang="en-US" i="1" dirty="0" smtClean="0"/>
                            <a:t>Mesons</a:t>
                          </a:r>
                          <a:endParaRPr lang="en-US" i="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62750">
                    <a:tc>
                      <a:txBody>
                        <a:bodyPr/>
                        <a:lstStyle/>
                        <a:p>
                          <a:pPr algn="ctr"/>
                          <a:r>
                            <a:rPr lang="en-US" sz="2000" dirty="0" smtClean="0">
                              <a:latin typeface="Symbol" pitchFamily="18" charset="2"/>
                            </a:rPr>
                            <a:t>p</a:t>
                          </a:r>
                          <a:r>
                            <a:rPr lang="en-US" sz="2000" baseline="30000" dirty="0" smtClean="0">
                              <a:latin typeface="Symbol" pitchFamily="18" charset="2"/>
                            </a:rPr>
                            <a:t>0</a:t>
                          </a:r>
                          <a:endParaRPr lang="en-US" sz="2000" dirty="0">
                            <a:latin typeface="Symbol" pitchFamily="18" charset="2"/>
                          </a:endParaRPr>
                        </a:p>
                      </a:txBody>
                      <a:tcPr/>
                    </a:tc>
                    <a:tc>
                      <a:txBody>
                        <a:bodyPr/>
                        <a:lstStyle/>
                        <a:p>
                          <a:pPr algn="ctr"/>
                          <a:r>
                            <a:rPr lang="en-US" dirty="0" smtClean="0"/>
                            <a:t>135.0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r>
                            <a:rPr lang="en-US" dirty="0" smtClean="0"/>
                            <a:t>O (10</a:t>
                          </a:r>
                          <a:r>
                            <a:rPr lang="en-US" baseline="30000" dirty="0" smtClean="0"/>
                            <a:t>-17</a:t>
                          </a:r>
                          <a:r>
                            <a:rPr lang="en-US" dirty="0" smtClean="0"/>
                            <a:t>)</a:t>
                          </a:r>
                          <a:endParaRPr lang="en-US" dirty="0"/>
                        </a:p>
                      </a:txBody>
                      <a:tcPr/>
                    </a:tc>
                    <a:tc>
                      <a:txBody>
                        <a:bodyPr/>
                        <a:lstStyle/>
                        <a:p>
                          <a:endParaRPr lang="en-US"/>
                        </a:p>
                      </a:txBody>
                      <a:tcPr>
                        <a:blipFill rotWithShape="0">
                          <a:blip r:embed="rId2"/>
                          <a:stretch>
                            <a:fillRect l="-842857" t="-172477" r="-680" b="-506422"/>
                          </a:stretch>
                        </a:blipFill>
                      </a:tcPr>
                    </a:tc>
                  </a:tr>
                  <a:tr h="701040">
                    <a:tc>
                      <a:txBody>
                        <a:bodyPr/>
                        <a:lstStyle/>
                        <a:p>
                          <a:pPr algn="ctr"/>
                          <a:r>
                            <a:rPr lang="en-US" sz="2000" dirty="0" smtClean="0">
                              <a:latin typeface="Symbol" pitchFamily="18" charset="2"/>
                            </a:rPr>
                            <a:t>p</a:t>
                          </a:r>
                          <a:r>
                            <a:rPr lang="en-US" sz="2000" baseline="30000" dirty="0" smtClean="0">
                              <a:latin typeface="Symbol" pitchFamily="18" charset="2"/>
                            </a:rPr>
                            <a:t>-</a:t>
                          </a:r>
                          <a:endParaRPr lang="en-US" sz="2000" dirty="0" smtClean="0">
                            <a:latin typeface="Symbol" pitchFamily="18" charset="2"/>
                          </a:endParaRPr>
                        </a:p>
                        <a:p>
                          <a:pPr algn="ctr"/>
                          <a:endParaRPr lang="en-US" sz="2000" dirty="0"/>
                        </a:p>
                      </a:txBody>
                      <a:tcPr/>
                    </a:tc>
                    <a:tc>
                      <a:txBody>
                        <a:bodyPr/>
                        <a:lstStyle/>
                        <a:p>
                          <a:pPr algn="ctr"/>
                          <a:r>
                            <a:rPr lang="en-US" dirty="0" smtClean="0"/>
                            <a:t>139.6</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 (10</a:t>
                          </a:r>
                          <a:r>
                            <a:rPr lang="en-US" baseline="30000" dirty="0" smtClean="0"/>
                            <a:t>-8</a:t>
                          </a:r>
                          <a:r>
                            <a:rPr lang="en-US" dirty="0" smtClean="0"/>
                            <a:t>)</a:t>
                          </a:r>
                        </a:p>
                        <a:p>
                          <a:endParaRPr lang="en-US" dirty="0"/>
                        </a:p>
                      </a:txBody>
                      <a:tcPr/>
                    </a:tc>
                    <a:tc>
                      <a:txBody>
                        <a:bodyPr/>
                        <a:lstStyle/>
                        <a:p>
                          <a:endParaRPr lang="en-US"/>
                        </a:p>
                      </a:txBody>
                      <a:tcPr>
                        <a:blipFill rotWithShape="0">
                          <a:blip r:embed="rId2"/>
                          <a:stretch>
                            <a:fillRect l="-842857" t="-258261" r="-680" b="-380000"/>
                          </a:stretch>
                        </a:blipFill>
                      </a:tcPr>
                    </a:tc>
                  </a:tr>
                  <a:tr h="670560">
                    <a:tc>
                      <a:txBody>
                        <a:bodyPr/>
                        <a:lstStyle/>
                        <a:p>
                          <a:pPr algn="ctr"/>
                          <a:r>
                            <a:rPr lang="en-US" sz="2000" dirty="0" smtClean="0">
                              <a:latin typeface="Symbol" pitchFamily="18" charset="2"/>
                            </a:rPr>
                            <a:t>p</a:t>
                          </a:r>
                          <a:r>
                            <a:rPr lang="en-US" sz="2000" baseline="30000" dirty="0" smtClean="0">
                              <a:latin typeface="Symbol" pitchFamily="18" charset="2"/>
                            </a:rPr>
                            <a:t>+</a:t>
                          </a:r>
                          <a:endParaRPr lang="en-US" sz="2000" dirty="0" smtClean="0">
                            <a:latin typeface="Symbol" pitchFamily="18" charset="2"/>
                          </a:endParaRPr>
                        </a:p>
                        <a:p>
                          <a:endParaRPr lang="en-US" dirty="0"/>
                        </a:p>
                      </a:txBody>
                      <a:tcPr/>
                    </a:tc>
                    <a:tc>
                      <a:txBody>
                        <a:bodyPr/>
                        <a:lstStyle/>
                        <a:p>
                          <a:pPr algn="ctr"/>
                          <a:r>
                            <a:rPr lang="en-US" dirty="0" smtClean="0"/>
                            <a:t>139.6</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 (10</a:t>
                          </a:r>
                          <a:r>
                            <a:rPr lang="en-US" baseline="30000" dirty="0" smtClean="0"/>
                            <a:t>-8</a:t>
                          </a:r>
                          <a:r>
                            <a:rPr lang="en-US" dirty="0" smtClean="0"/>
                            <a:t>)</a:t>
                          </a:r>
                        </a:p>
                        <a:p>
                          <a:endParaRPr lang="en-US" dirty="0"/>
                        </a:p>
                      </a:txBody>
                      <a:tcPr/>
                    </a:tc>
                    <a:tc>
                      <a:txBody>
                        <a:bodyPr/>
                        <a:lstStyle/>
                        <a:p>
                          <a:endParaRPr lang="en-US"/>
                        </a:p>
                      </a:txBody>
                      <a:tcPr>
                        <a:blipFill rotWithShape="0">
                          <a:blip r:embed="rId2"/>
                          <a:stretch>
                            <a:fillRect l="-842857" t="-374545" r="-680" b="-297273"/>
                          </a:stretch>
                        </a:blipFill>
                      </a:tcPr>
                    </a:tc>
                  </a:tr>
                  <a:tr h="365760">
                    <a:tc>
                      <a:txBody>
                        <a:bodyPr/>
                        <a:lstStyle/>
                        <a:p>
                          <a:r>
                            <a:rPr lang="en-US" i="1" dirty="0" smtClean="0"/>
                            <a:t>Baryons</a:t>
                          </a:r>
                          <a:endParaRPr lang="en-US" i="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96240">
                    <a:tc>
                      <a:txBody>
                        <a:bodyPr/>
                        <a:lstStyle/>
                        <a:p>
                          <a:pPr algn="ctr"/>
                          <a:r>
                            <a:rPr lang="en-US" sz="2000" dirty="0" smtClean="0"/>
                            <a:t>p</a:t>
                          </a:r>
                        </a:p>
                      </a:txBody>
                      <a:tcPr/>
                    </a:tc>
                    <a:tc>
                      <a:txBody>
                        <a:bodyPr/>
                        <a:lstStyle/>
                        <a:p>
                          <a:pPr algn="ctr"/>
                          <a:r>
                            <a:rPr lang="en-US" dirty="0" smtClean="0"/>
                            <a:t>938.3</a:t>
                          </a:r>
                          <a:endParaRPr lang="en-US" dirty="0"/>
                        </a:p>
                      </a:txBody>
                      <a:tcPr/>
                    </a:tc>
                    <a:tc>
                      <a:txBody>
                        <a:bodyPr/>
                        <a:lstStyle/>
                        <a:p>
                          <a:pPr algn="ctr"/>
                          <a:r>
                            <a:rPr lang="en-US" dirty="0" smtClean="0"/>
                            <a:t>+1</a:t>
                          </a:r>
                          <a:endParaRPr lang="en-US" dirty="0"/>
                        </a:p>
                      </a:txBody>
                      <a:tcPr/>
                    </a:tc>
                    <a:tc>
                      <a:txBody>
                        <a:bodyPr/>
                        <a:lstStyle/>
                        <a:p>
                          <a:pPr algn="ctr"/>
                          <a:r>
                            <a:rPr lang="en-US" dirty="0" smtClean="0"/>
                            <a:t>½</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Stable</a:t>
                          </a:r>
                          <a:endParaRPr lang="en-US" dirty="0"/>
                        </a:p>
                      </a:txBody>
                      <a:tcPr/>
                    </a:tc>
                    <a:tc>
                      <a:txBody>
                        <a:bodyPr/>
                        <a:lstStyle/>
                        <a:p>
                          <a:r>
                            <a:rPr lang="en-US" sz="1800" dirty="0" err="1" smtClean="0"/>
                            <a:t>uud</a:t>
                          </a:r>
                          <a:endParaRPr lang="en-US" sz="1800" dirty="0"/>
                        </a:p>
                      </a:txBody>
                      <a:tcPr/>
                    </a:tc>
                  </a:tr>
                  <a:tr h="396240">
                    <a:tc>
                      <a:txBody>
                        <a:bodyPr/>
                        <a:lstStyle/>
                        <a:p>
                          <a:pPr algn="ctr"/>
                          <a:r>
                            <a:rPr lang="en-US" sz="2000" dirty="0" smtClean="0"/>
                            <a:t>n</a:t>
                          </a:r>
                          <a:endParaRPr lang="en-US" sz="2000" dirty="0"/>
                        </a:p>
                      </a:txBody>
                      <a:tcPr/>
                    </a:tc>
                    <a:tc>
                      <a:txBody>
                        <a:bodyPr/>
                        <a:lstStyle/>
                        <a:p>
                          <a:pPr algn="ctr"/>
                          <a:r>
                            <a:rPr lang="en-US" dirty="0" smtClean="0"/>
                            <a:t>939.6</a:t>
                          </a:r>
                          <a:endParaRPr lang="en-US" dirty="0"/>
                        </a:p>
                      </a:txBody>
                      <a:tcPr/>
                    </a:tc>
                    <a:tc>
                      <a:txBody>
                        <a:bodyPr/>
                        <a:lstStyle/>
                        <a:p>
                          <a:pPr algn="ctr"/>
                          <a:r>
                            <a:rPr lang="en-US" dirty="0" smtClean="0"/>
                            <a:t>0</a:t>
                          </a:r>
                          <a:endParaRPr lang="en-US" dirty="0"/>
                        </a:p>
                      </a:txBody>
                      <a:tcPr/>
                    </a:tc>
                    <a:tc>
                      <a:txBody>
                        <a:bodyPr/>
                        <a:lstStyle/>
                        <a:p>
                          <a:pPr algn="ctr"/>
                          <a:r>
                            <a:rPr lang="en-US" dirty="0" smtClean="0"/>
                            <a:t>½</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886</a:t>
                          </a:r>
                          <a:endParaRPr lang="en-US" dirty="0"/>
                        </a:p>
                      </a:txBody>
                      <a:tcPr/>
                    </a:tc>
                    <a:tc>
                      <a:txBody>
                        <a:bodyPr/>
                        <a:lstStyle/>
                        <a:p>
                          <a:r>
                            <a:rPr lang="en-US" sz="1800" dirty="0" err="1" smtClean="0"/>
                            <a:t>udd</a:t>
                          </a:r>
                          <a:endParaRPr lang="en-US" sz="1800" dirty="0"/>
                        </a:p>
                      </a:txBody>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Symbol" pitchFamily="18" charset="2"/>
                            </a:rPr>
                            <a:t>L</a:t>
                          </a:r>
                          <a:r>
                            <a:rPr lang="en-US" sz="2400" baseline="30000" dirty="0" smtClean="0">
                              <a:latin typeface="Symbol" pitchFamily="18" charset="2"/>
                            </a:rPr>
                            <a:t>0</a:t>
                          </a:r>
                          <a:endParaRPr lang="en-US" sz="2400" dirty="0" smtClean="0">
                            <a:latin typeface="Symbol" pitchFamily="18" charset="2"/>
                          </a:endParaRPr>
                        </a:p>
                        <a:p>
                          <a:pPr algn="ctr"/>
                          <a:endParaRPr lang="en-US" sz="2400" dirty="0"/>
                        </a:p>
                      </a:txBody>
                      <a:tcPr/>
                    </a:tc>
                    <a:tc>
                      <a:txBody>
                        <a:bodyPr/>
                        <a:lstStyle/>
                        <a:p>
                          <a:pPr algn="ctr"/>
                          <a:r>
                            <a:rPr lang="en-US" dirty="0" smtClean="0"/>
                            <a:t>1116</a:t>
                          </a:r>
                          <a:endParaRPr lang="en-US" dirty="0"/>
                        </a:p>
                      </a:txBody>
                      <a:tcPr/>
                    </a:tc>
                    <a:tc>
                      <a:txBody>
                        <a:bodyPr/>
                        <a:lstStyle/>
                        <a:p>
                          <a:pPr algn="ctr"/>
                          <a:r>
                            <a:rPr lang="en-US" dirty="0" smtClean="0"/>
                            <a:t>0</a:t>
                          </a:r>
                          <a:endParaRPr lang="en-US" dirty="0"/>
                        </a:p>
                      </a:txBody>
                      <a:tcPr/>
                    </a:tc>
                    <a:tc>
                      <a:txBody>
                        <a:bodyPr/>
                        <a:lstStyle/>
                        <a:p>
                          <a:pPr algn="ctr"/>
                          <a:r>
                            <a:rPr lang="en-US" dirty="0" smtClean="0"/>
                            <a:t>½</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r>
                            <a:rPr lang="en-US" dirty="0" smtClean="0"/>
                            <a:t>O (10</a:t>
                          </a:r>
                          <a:r>
                            <a:rPr lang="en-US" baseline="30000" dirty="0" smtClean="0"/>
                            <a:t>-10</a:t>
                          </a:r>
                          <a:r>
                            <a:rPr lang="en-US" dirty="0" smtClean="0"/>
                            <a:t>)</a:t>
                          </a:r>
                          <a:endParaRPr lang="en-US" dirty="0"/>
                        </a:p>
                      </a:txBody>
                      <a:tcPr/>
                    </a:tc>
                    <a:tc>
                      <a:txBody>
                        <a:bodyPr/>
                        <a:lstStyle/>
                        <a:p>
                          <a:r>
                            <a:rPr lang="en-US" sz="2000" dirty="0" err="1" smtClean="0"/>
                            <a:t>uds</a:t>
                          </a:r>
                          <a:endParaRPr lang="en-US" sz="2000" dirty="0"/>
                        </a:p>
                      </a:txBody>
                      <a:tcPr/>
                    </a:tc>
                  </a:tr>
                </a:tbl>
              </a:graphicData>
            </a:graphic>
          </p:graphicFrame>
        </mc:Fallback>
      </mc:AlternateContent>
    </p:spTree>
    <p:extLst>
      <p:ext uri="{BB962C8B-B14F-4D97-AF65-F5344CB8AC3E}">
        <p14:creationId xmlns:p14="http://schemas.microsoft.com/office/powerpoint/2010/main" val="3551675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no stable mesons.</a:t>
            </a:r>
          </a:p>
          <a:p>
            <a:r>
              <a:rPr lang="en-US" dirty="0" smtClean="0"/>
              <a:t>The only stable baryon is the proton.</a:t>
            </a:r>
          </a:p>
          <a:p>
            <a:r>
              <a:rPr lang="en-US" dirty="0" smtClean="0"/>
              <a:t>Mesons are bosons and baryons are fermions.</a:t>
            </a:r>
          </a:p>
          <a:p>
            <a:r>
              <a:rPr lang="en-US" dirty="0" smtClean="0"/>
              <a:t>Hadrons are composite particles.</a:t>
            </a:r>
          </a:p>
          <a:p>
            <a:r>
              <a:rPr lang="en-US" dirty="0" smtClean="0"/>
              <a:t>Baryons are assigned B=+1 and antibaryons are assigned B=-1.  Baryon number is conserved in each reaction.</a:t>
            </a:r>
          </a:p>
          <a:p>
            <a:r>
              <a:rPr lang="en-US" dirty="0" smtClean="0"/>
              <a:t>There are more than 100 known hadrons, including K mesons and the hyperons, </a:t>
            </a:r>
            <a:r>
              <a:rPr lang="en-US" dirty="0" smtClean="0">
                <a:latin typeface="Symbol" panose="05050102010706020507" pitchFamily="18" charset="2"/>
              </a:rPr>
              <a:t>L</a:t>
            </a:r>
            <a:r>
              <a:rPr lang="en-US" dirty="0" smtClean="0"/>
              <a:t>, </a:t>
            </a:r>
            <a:r>
              <a:rPr lang="en-US" dirty="0" smtClean="0">
                <a:latin typeface="Symbol" panose="05050102010706020507" pitchFamily="18" charset="2"/>
              </a:rPr>
              <a:t>S</a:t>
            </a:r>
            <a:r>
              <a:rPr lang="en-US" dirty="0" smtClean="0"/>
              <a:t>, </a:t>
            </a:r>
            <a:r>
              <a:rPr lang="en-US" dirty="0" smtClean="0">
                <a:latin typeface="Symbol" panose="05050102010706020507" pitchFamily="18" charset="2"/>
              </a:rPr>
              <a:t>X</a:t>
            </a:r>
            <a:r>
              <a:rPr lang="en-US" dirty="0" smtClean="0"/>
              <a:t>, </a:t>
            </a:r>
            <a:r>
              <a:rPr lang="en-US" dirty="0" smtClean="0">
                <a:latin typeface="Symbol" panose="05050102010706020507" pitchFamily="18" charset="2"/>
              </a:rPr>
              <a:t>W</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A Few Observations about Hadrons</a:t>
            </a:r>
            <a:endParaRPr lang="en-US" dirty="0"/>
          </a:p>
        </p:txBody>
      </p:sp>
    </p:spTree>
    <p:extLst>
      <p:ext uri="{BB962C8B-B14F-4D97-AF65-F5344CB8AC3E}">
        <p14:creationId xmlns:p14="http://schemas.microsoft.com/office/powerpoint/2010/main" val="2331105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8"/>
                <a:ext cx="8229600" cy="5071872"/>
              </a:xfrm>
            </p:spPr>
            <p:txBody>
              <a:bodyPr/>
              <a:lstStyle/>
              <a:p>
                <a:r>
                  <a:rPr lang="en-US" dirty="0" smtClean="0"/>
                  <a:t>Baryon number is conserved for every reaction.  Neutrons and protons are assigned baryon number 1.</a:t>
                </a:r>
              </a:p>
              <a:p>
                <a:endParaRPr lang="en-US" dirty="0" smtClean="0"/>
              </a:p>
              <a:p>
                <a:pPr marL="109728" indent="0">
                  <a:buNone/>
                </a:pPr>
                <a:r>
                  <a:rPr lang="en-US" sz="5400" dirty="0" smtClean="0"/>
                  <a:t>n + p </a:t>
                </a:r>
                <a14:m>
                  <m:oMath xmlns:m="http://schemas.openxmlformats.org/officeDocument/2006/math">
                    <m:r>
                      <a:rPr lang="en-US" sz="5400" i="1" smtClean="0">
                        <a:latin typeface="Cambria Math"/>
                        <a:ea typeface="Cambria Math"/>
                      </a:rPr>
                      <m:t>→</m:t>
                    </m:r>
                  </m:oMath>
                </a14:m>
                <a:r>
                  <a:rPr lang="en-US" sz="5400" dirty="0" smtClean="0"/>
                  <a:t> n + p + p + </a:t>
                </a:r>
                <a14:m>
                  <m:oMath xmlns:m="http://schemas.openxmlformats.org/officeDocument/2006/math">
                    <m:acc>
                      <m:accPr>
                        <m:chr m:val="̅"/>
                        <m:ctrlPr>
                          <a:rPr lang="en-US" sz="5400" i="1" smtClean="0">
                            <a:latin typeface="Cambria Math" panose="02040503050406030204" pitchFamily="18" charset="0"/>
                          </a:rPr>
                        </m:ctrlPr>
                      </m:accPr>
                      <m:e>
                        <m:r>
                          <m:rPr>
                            <m:nor/>
                          </m:rPr>
                          <a:rPr lang="en-US" sz="5400" dirty="0"/>
                          <m:t>p</m:t>
                        </m:r>
                      </m:e>
                    </m:acc>
                  </m:oMath>
                </a14:m>
                <a:endParaRPr lang="en-US" sz="5400" dirty="0" smtClean="0"/>
              </a:p>
              <a:p>
                <a:pPr marL="109728" indent="0" algn="r">
                  <a:buNone/>
                </a:pPr>
                <a:r>
                  <a:rPr lang="en-US" sz="2400" dirty="0" smtClean="0">
                    <a:solidFill>
                      <a:srgbClr val="FF0000"/>
                    </a:solidFill>
                  </a:rPr>
                  <a:t>conserved</a:t>
                </a:r>
              </a:p>
              <a:p>
                <a:pPr marL="109728" indent="0">
                  <a:buNone/>
                </a:pPr>
                <a:r>
                  <a:rPr lang="en-US" sz="5400" dirty="0" smtClean="0"/>
                  <a:t>n + p </a:t>
                </a:r>
                <a14:m>
                  <m:oMath xmlns:m="http://schemas.openxmlformats.org/officeDocument/2006/math">
                    <m:r>
                      <a:rPr lang="en-US" sz="5400" i="1">
                        <a:latin typeface="Cambria Math"/>
                        <a:ea typeface="Cambria Math"/>
                      </a:rPr>
                      <m:t>→</m:t>
                    </m:r>
                  </m:oMath>
                </a14:m>
                <a:r>
                  <a:rPr lang="en-US" sz="5400" dirty="0" smtClean="0"/>
                  <a:t> n + p + </a:t>
                </a:r>
                <a14:m>
                  <m:oMath xmlns:m="http://schemas.openxmlformats.org/officeDocument/2006/math">
                    <m:acc>
                      <m:accPr>
                        <m:chr m:val="̅"/>
                        <m:ctrlPr>
                          <a:rPr lang="en-US" sz="5400" i="1" smtClean="0">
                            <a:latin typeface="Cambria Math" panose="02040503050406030204" pitchFamily="18" charset="0"/>
                          </a:rPr>
                        </m:ctrlPr>
                      </m:accPr>
                      <m:e>
                        <m:r>
                          <m:rPr>
                            <m:nor/>
                          </m:rPr>
                          <a:rPr lang="en-US" sz="5400" dirty="0"/>
                          <m:t>p</m:t>
                        </m:r>
                      </m:e>
                    </m:acc>
                  </m:oMath>
                </a14:m>
                <a:endParaRPr lang="en-US" sz="5400" dirty="0" smtClean="0"/>
              </a:p>
              <a:p>
                <a:pPr marL="109728" indent="0" algn="r">
                  <a:buNone/>
                </a:pPr>
                <a:r>
                  <a:rPr lang="en-US" sz="2400" dirty="0" smtClean="0">
                    <a:solidFill>
                      <a:srgbClr val="FF0000"/>
                    </a:solidFill>
                  </a:rPr>
                  <a:t>not conserved</a:t>
                </a:r>
              </a:p>
              <a:p>
                <a:pPr marL="109728" indent="0" algn="ctr">
                  <a:buNone/>
                </a:pPr>
                <a:r>
                  <a:rPr lang="en-US" dirty="0" smtClean="0"/>
                  <a:t>The second reaction has never been observed.</a:t>
                </a:r>
                <a:endParaRPr lang="en-US" dirty="0"/>
              </a:p>
              <a:p>
                <a:pPr marL="109728" indent="0" algn="r">
                  <a:buNone/>
                </a:pPr>
                <a:endParaRPr lang="en-US" sz="540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8"/>
                <a:ext cx="8229600" cy="5071872"/>
              </a:xfrm>
              <a:blipFill rotWithShape="0">
                <a:blip r:embed="rId2"/>
                <a:stretch>
                  <a:fillRect l="-2593" t="-1202" r="-1111"/>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smtClean="0"/>
              <a:t>Conservation of Baryon Number</a:t>
            </a:r>
            <a:endParaRPr lang="en-US" dirty="0"/>
          </a:p>
        </p:txBody>
      </p:sp>
    </p:spTree>
    <p:extLst>
      <p:ext uri="{BB962C8B-B14F-4D97-AF65-F5344CB8AC3E}">
        <p14:creationId xmlns:p14="http://schemas.microsoft.com/office/powerpoint/2010/main" val="3671759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Strange particles are produced copiously but decay relatively slowly.</a:t>
            </a:r>
          </a:p>
          <a:p>
            <a:r>
              <a:rPr lang="en-US" dirty="0" smtClean="0"/>
              <a:t>Strangeness is conserved in the strong interaction, but not in the weak interaction</a:t>
            </a:r>
            <a:endParaRPr lang="en-US" dirty="0"/>
          </a:p>
        </p:txBody>
      </p:sp>
      <p:sp>
        <p:nvSpPr>
          <p:cNvPr id="3" name="Title 2"/>
          <p:cNvSpPr>
            <a:spLocks noGrp="1"/>
          </p:cNvSpPr>
          <p:nvPr>
            <p:ph type="title"/>
          </p:nvPr>
        </p:nvSpPr>
        <p:spPr/>
        <p:txBody>
          <a:bodyPr/>
          <a:lstStyle/>
          <a:p>
            <a:r>
              <a:rPr lang="en-US" dirty="0" smtClean="0"/>
              <a:t>Strangeness</a:t>
            </a:r>
            <a:endParaRPr lang="en-US" dirty="0"/>
          </a:p>
        </p:txBody>
      </p:sp>
    </p:spTree>
    <p:extLst>
      <p:ext uri="{BB962C8B-B14F-4D97-AF65-F5344CB8AC3E}">
        <p14:creationId xmlns:p14="http://schemas.microsoft.com/office/powerpoint/2010/main" val="64004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109728" indent="0" algn="ctr">
                  <a:buNone/>
                </a:pPr>
                <a:r>
                  <a:rPr lang="en-US" sz="2800" dirty="0" smtClean="0"/>
                  <a:t>Strangeness is conserved and these processes occur:</a:t>
                </a:r>
              </a:p>
              <a:p>
                <a:pPr marL="109728" indent="0" algn="ctr">
                  <a:buNone/>
                </a:pPr>
                <a:r>
                  <a:rPr lang="en-US" sz="2800" dirty="0" smtClean="0"/>
                  <a:t>p </a:t>
                </a:r>
                <a:r>
                  <a:rPr lang="en-US" sz="2800" dirty="0"/>
                  <a:t>+ </a:t>
                </a:r>
                <a:r>
                  <a:rPr lang="en-US" sz="2800" dirty="0" smtClean="0">
                    <a:latin typeface="Symbol" panose="05050102010706020507" pitchFamily="18" charset="2"/>
                  </a:rPr>
                  <a:t>p</a:t>
                </a:r>
                <a:r>
                  <a:rPr lang="en-US" sz="2800" baseline="30000" dirty="0" smtClean="0"/>
                  <a:t>-</a:t>
                </a:r>
                <a:r>
                  <a:rPr lang="en-US" sz="2800" dirty="0" smtClean="0"/>
                  <a:t> </a:t>
                </a:r>
                <a14:m>
                  <m:oMath xmlns:m="http://schemas.openxmlformats.org/officeDocument/2006/math">
                    <m:r>
                      <a:rPr lang="en-US" sz="2800" i="1">
                        <a:latin typeface="Cambria Math"/>
                        <a:ea typeface="Cambria Math"/>
                      </a:rPr>
                      <m:t>→</m:t>
                    </m:r>
                  </m:oMath>
                </a14:m>
                <a:r>
                  <a:rPr lang="en-US" sz="2800" dirty="0"/>
                  <a:t> </a:t>
                </a:r>
                <a:r>
                  <a:rPr lang="en-US" sz="2800" dirty="0" smtClean="0">
                    <a:latin typeface="Symbol" panose="05050102010706020507" pitchFamily="18" charset="2"/>
                  </a:rPr>
                  <a:t>S</a:t>
                </a:r>
                <a:r>
                  <a:rPr lang="en-US" sz="2800" baseline="30000" dirty="0" smtClean="0"/>
                  <a:t>-</a:t>
                </a:r>
                <a:r>
                  <a:rPr lang="en-US" sz="2800" dirty="0" smtClean="0"/>
                  <a:t> </a:t>
                </a:r>
                <a:r>
                  <a:rPr lang="en-US" sz="2800" dirty="0"/>
                  <a:t>+ </a:t>
                </a:r>
                <a:r>
                  <a:rPr lang="en-US" sz="2800" dirty="0" smtClean="0">
                    <a:latin typeface="Symbol" panose="05050102010706020507" pitchFamily="18" charset="2"/>
                  </a:rPr>
                  <a:t>K</a:t>
                </a:r>
                <a:r>
                  <a:rPr lang="en-US" sz="2800" baseline="30000" dirty="0" smtClean="0"/>
                  <a:t>+</a:t>
                </a:r>
                <a:endParaRPr lang="en-US" sz="2800" dirty="0" smtClean="0"/>
              </a:p>
              <a:p>
                <a:pPr marL="109728" indent="0" algn="ctr">
                  <a:buNone/>
                </a:pPr>
                <a:r>
                  <a:rPr lang="en-US" sz="2800" dirty="0"/>
                  <a:t>p + </a:t>
                </a:r>
                <a:r>
                  <a:rPr lang="en-US" sz="2800" dirty="0">
                    <a:latin typeface="Symbol" panose="05050102010706020507" pitchFamily="18" charset="2"/>
                  </a:rPr>
                  <a:t>p</a:t>
                </a:r>
                <a:r>
                  <a:rPr lang="en-US" sz="2800" baseline="30000" dirty="0"/>
                  <a:t>-</a:t>
                </a:r>
                <a:r>
                  <a:rPr lang="en-US" sz="2800" dirty="0"/>
                  <a:t> </a:t>
                </a:r>
                <a14:m>
                  <m:oMath xmlns:m="http://schemas.openxmlformats.org/officeDocument/2006/math">
                    <m:r>
                      <a:rPr lang="en-US" sz="2800" i="1">
                        <a:latin typeface="Cambria Math"/>
                        <a:ea typeface="Cambria Math"/>
                      </a:rPr>
                      <m:t>→</m:t>
                    </m:r>
                  </m:oMath>
                </a14:m>
                <a:r>
                  <a:rPr lang="en-US" sz="2800" dirty="0"/>
                  <a:t> </a:t>
                </a:r>
                <a:r>
                  <a:rPr lang="en-US" sz="2800" dirty="0" smtClean="0">
                    <a:latin typeface="Symbol" panose="05050102010706020507" pitchFamily="18" charset="2"/>
                  </a:rPr>
                  <a:t>L</a:t>
                </a:r>
                <a:r>
                  <a:rPr lang="en-US" sz="2800" baseline="30000" dirty="0" smtClean="0"/>
                  <a:t>0</a:t>
                </a:r>
                <a:r>
                  <a:rPr lang="en-US" sz="2800" dirty="0" smtClean="0"/>
                  <a:t> </a:t>
                </a:r>
                <a:r>
                  <a:rPr lang="en-US" sz="2800" dirty="0"/>
                  <a:t>+ </a:t>
                </a:r>
                <a:r>
                  <a:rPr lang="en-US" sz="2800" dirty="0" smtClean="0">
                    <a:latin typeface="Symbol" panose="05050102010706020507" pitchFamily="18" charset="2"/>
                  </a:rPr>
                  <a:t>K</a:t>
                </a:r>
                <a:r>
                  <a:rPr lang="en-US" sz="2400" baseline="30000" dirty="0" smtClean="0"/>
                  <a:t>0</a:t>
                </a:r>
                <a:endParaRPr lang="en-US" sz="2400" dirty="0" smtClean="0"/>
              </a:p>
              <a:p>
                <a:pPr marL="109728" indent="0" algn="ctr">
                  <a:buNone/>
                </a:pPr>
                <a:endParaRPr lang="en-US" sz="2800" dirty="0" smtClean="0"/>
              </a:p>
              <a:p>
                <a:pPr marL="109728" indent="0" algn="ctr">
                  <a:buNone/>
                </a:pPr>
                <a:r>
                  <a:rPr lang="en-US" sz="2800" dirty="0" smtClean="0"/>
                  <a:t>Strangeness is not conserved and this process does not occur:</a:t>
                </a:r>
              </a:p>
              <a:p>
                <a:pPr marL="109728" indent="0" algn="ctr">
                  <a:buNone/>
                </a:pPr>
                <a:r>
                  <a:rPr lang="en-US" sz="3200" dirty="0"/>
                  <a:t>p + </a:t>
                </a:r>
                <a:r>
                  <a:rPr lang="en-US" sz="3200" dirty="0">
                    <a:latin typeface="Symbol" panose="05050102010706020507" pitchFamily="18" charset="2"/>
                  </a:rPr>
                  <a:t>p</a:t>
                </a:r>
                <a:r>
                  <a:rPr lang="en-US" sz="3200" baseline="30000" dirty="0"/>
                  <a:t>-</a:t>
                </a:r>
                <a:r>
                  <a:rPr lang="en-US" sz="3200" dirty="0"/>
                  <a:t> </a:t>
                </a:r>
                <a14:m>
                  <m:oMath xmlns:m="http://schemas.openxmlformats.org/officeDocument/2006/math">
                    <m:r>
                      <a:rPr lang="en-US" sz="3200" i="1">
                        <a:latin typeface="Cambria Math"/>
                        <a:ea typeface="Cambria Math"/>
                      </a:rPr>
                      <m:t>→</m:t>
                    </m:r>
                  </m:oMath>
                </a14:m>
                <a:r>
                  <a:rPr lang="en-US" sz="3200" dirty="0"/>
                  <a:t> p</a:t>
                </a:r>
                <a:r>
                  <a:rPr lang="en-US" sz="3200" dirty="0" smtClean="0"/>
                  <a:t> </a:t>
                </a:r>
                <a:r>
                  <a:rPr lang="en-US" sz="3200" dirty="0"/>
                  <a:t>+ </a:t>
                </a:r>
                <a:r>
                  <a:rPr lang="en-US" sz="3200" dirty="0" smtClean="0">
                    <a:latin typeface="Symbol" panose="05050102010706020507" pitchFamily="18" charset="2"/>
                  </a:rPr>
                  <a:t>K</a:t>
                </a:r>
                <a:r>
                  <a:rPr lang="en-US" sz="2800" baseline="30000" dirty="0" smtClean="0"/>
                  <a:t>-</a:t>
                </a:r>
                <a:endParaRPr lang="en-US" sz="2800" dirty="0"/>
              </a:p>
              <a:p>
                <a:pPr marL="109728" indent="0" algn="ctr">
                  <a:buNone/>
                </a:pPr>
                <a:endParaRPr lang="en-US" sz="3200" dirty="0"/>
              </a:p>
              <a:p>
                <a:pPr marL="109728" indent="0" algn="ctr">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t="-134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Strange Examples</a:t>
            </a:r>
            <a:endParaRPr lang="en-US" dirty="0"/>
          </a:p>
        </p:txBody>
      </p:sp>
    </p:spTree>
    <p:extLst>
      <p:ext uri="{BB962C8B-B14F-4D97-AF65-F5344CB8AC3E}">
        <p14:creationId xmlns:p14="http://schemas.microsoft.com/office/powerpoint/2010/main" val="3540827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109728" indent="0">
                  <a:buNone/>
                </a:pPr>
                <a:r>
                  <a:rPr lang="en-US" dirty="0" smtClean="0"/>
                  <a:t>Strangeness is not conserved in these decays:</a:t>
                </a:r>
              </a:p>
              <a:p>
                <a:pPr marL="109728" indent="0" algn="ctr">
                  <a:buNone/>
                </a:pPr>
                <a:r>
                  <a:rPr lang="en-US" sz="2800" dirty="0" smtClean="0">
                    <a:latin typeface="Symbol" panose="05050102010706020507" pitchFamily="18" charset="2"/>
                  </a:rPr>
                  <a:t>S</a:t>
                </a:r>
                <a:r>
                  <a:rPr lang="en-US" sz="2800" baseline="30000" dirty="0" smtClean="0"/>
                  <a:t>-</a:t>
                </a:r>
                <a:r>
                  <a:rPr lang="en-US" sz="2800" dirty="0" smtClean="0"/>
                  <a:t> </a:t>
                </a:r>
                <a14:m>
                  <m:oMath xmlns:m="http://schemas.openxmlformats.org/officeDocument/2006/math">
                    <m:r>
                      <a:rPr lang="en-US" sz="2800" i="1">
                        <a:latin typeface="Cambria Math"/>
                        <a:ea typeface="Cambria Math"/>
                      </a:rPr>
                      <m:t>→</m:t>
                    </m:r>
                  </m:oMath>
                </a14:m>
                <a:r>
                  <a:rPr lang="en-US" sz="2800" dirty="0"/>
                  <a:t> n</a:t>
                </a:r>
                <a:r>
                  <a:rPr lang="en-US" sz="2800" dirty="0" smtClean="0"/>
                  <a:t> </a:t>
                </a:r>
                <a:r>
                  <a:rPr lang="en-US" sz="2800" dirty="0"/>
                  <a:t>+ </a:t>
                </a:r>
                <a:r>
                  <a:rPr lang="en-US" sz="2800" dirty="0" smtClean="0">
                    <a:latin typeface="Symbol" panose="05050102010706020507" pitchFamily="18" charset="2"/>
                  </a:rPr>
                  <a:t>p</a:t>
                </a:r>
                <a:r>
                  <a:rPr lang="en-US" sz="2800" baseline="30000" dirty="0" smtClean="0"/>
                  <a:t>+</a:t>
                </a:r>
                <a:endParaRPr lang="en-US" sz="2800" dirty="0"/>
              </a:p>
              <a:p>
                <a:pPr marL="109728" indent="0" algn="ctr">
                  <a:buNone/>
                </a:pPr>
                <a:r>
                  <a:rPr lang="en-US" sz="2800" dirty="0" smtClean="0">
                    <a:latin typeface="Symbol" panose="05050102010706020507" pitchFamily="18" charset="2"/>
                  </a:rPr>
                  <a:t>L</a:t>
                </a:r>
                <a:r>
                  <a:rPr lang="en-US" sz="2800" baseline="30000" dirty="0" smtClean="0"/>
                  <a:t>0</a:t>
                </a:r>
                <a:r>
                  <a:rPr lang="en-US" sz="2800" dirty="0" smtClean="0"/>
                  <a:t> </a:t>
                </a:r>
                <a14:m>
                  <m:oMath xmlns:m="http://schemas.openxmlformats.org/officeDocument/2006/math">
                    <m:r>
                      <a:rPr lang="en-US" sz="2800" i="1">
                        <a:latin typeface="Cambria Math"/>
                        <a:ea typeface="Cambria Math"/>
                      </a:rPr>
                      <m:t>→</m:t>
                    </m:r>
                  </m:oMath>
                </a14:m>
                <a:r>
                  <a:rPr lang="en-US" sz="2800" dirty="0"/>
                  <a:t> </a:t>
                </a:r>
                <a:r>
                  <a:rPr lang="en-US" sz="2800" dirty="0" smtClean="0"/>
                  <a:t>p </a:t>
                </a:r>
                <a:r>
                  <a:rPr lang="en-US" sz="2800" dirty="0"/>
                  <a:t>+ </a:t>
                </a:r>
                <a:r>
                  <a:rPr lang="en-US" sz="2800" dirty="0" smtClean="0">
                    <a:latin typeface="Symbol" panose="05050102010706020507" pitchFamily="18" charset="2"/>
                  </a:rPr>
                  <a:t>p</a:t>
                </a:r>
                <a:r>
                  <a:rPr lang="en-US" sz="2800" baseline="30000" dirty="0" smtClean="0"/>
                  <a:t>-</a:t>
                </a:r>
                <a:endParaRPr lang="en-US" sz="2800" dirty="0"/>
              </a:p>
              <a:p>
                <a:pPr marL="109728" indent="0" algn="ctr">
                  <a:buNone/>
                </a:pPr>
                <a:r>
                  <a:rPr lang="en-US" sz="2800" dirty="0">
                    <a:latin typeface="Symbol" panose="05050102010706020507" pitchFamily="18" charset="2"/>
                  </a:rPr>
                  <a:t>K</a:t>
                </a:r>
                <a:r>
                  <a:rPr lang="en-US" sz="2800" baseline="30000" dirty="0" smtClean="0"/>
                  <a:t>-</a:t>
                </a:r>
                <a:r>
                  <a:rPr lang="en-US" sz="2800" dirty="0" smtClean="0"/>
                  <a:t> </a:t>
                </a:r>
                <a14:m>
                  <m:oMath xmlns:m="http://schemas.openxmlformats.org/officeDocument/2006/math">
                    <m:r>
                      <a:rPr lang="en-US" sz="2800" i="1">
                        <a:latin typeface="Cambria Math"/>
                        <a:ea typeface="Cambria Math"/>
                      </a:rPr>
                      <m:t>→</m:t>
                    </m:r>
                  </m:oMath>
                </a14:m>
                <a:r>
                  <a:rPr lang="en-US" sz="2800" dirty="0"/>
                  <a:t> </a:t>
                </a:r>
                <a:r>
                  <a:rPr lang="en-US" sz="2800" dirty="0" smtClean="0">
                    <a:latin typeface="Symbol" panose="05050102010706020507" pitchFamily="18" charset="2"/>
                  </a:rPr>
                  <a:t>p</a:t>
                </a:r>
                <a:r>
                  <a:rPr lang="en-US" sz="2800" baseline="30000" dirty="0" smtClean="0"/>
                  <a:t>+</a:t>
                </a:r>
                <a:r>
                  <a:rPr lang="en-US" sz="2800" dirty="0" smtClean="0"/>
                  <a:t>+ </a:t>
                </a:r>
                <a:r>
                  <a:rPr lang="en-US" sz="2800" dirty="0" smtClean="0">
                    <a:latin typeface="Symbol" panose="05050102010706020507" pitchFamily="18" charset="2"/>
                  </a:rPr>
                  <a:t>p</a:t>
                </a:r>
                <a:r>
                  <a:rPr lang="en-US" sz="2800" baseline="30000" dirty="0" smtClean="0"/>
                  <a:t>-</a:t>
                </a:r>
                <a:r>
                  <a:rPr lang="en-US" sz="2800" dirty="0" smtClean="0"/>
                  <a:t>+ </a:t>
                </a:r>
                <a:r>
                  <a:rPr lang="en-US" sz="2800" dirty="0">
                    <a:latin typeface="Symbol" panose="05050102010706020507" pitchFamily="18" charset="2"/>
                  </a:rPr>
                  <a:t>p</a:t>
                </a:r>
                <a:r>
                  <a:rPr lang="en-US" sz="2800" baseline="30000" dirty="0"/>
                  <a:t>-</a:t>
                </a:r>
                <a:endParaRPr lang="en-US" sz="2800" dirty="0"/>
              </a:p>
              <a:p>
                <a:pPr marL="109728" indent="0" algn="ctr">
                  <a:buNone/>
                </a:pPr>
                <a:endParaRPr lang="en-US" sz="2800" dirty="0" smtClean="0"/>
              </a:p>
              <a:p>
                <a:pPr marL="109728" indent="0" algn="ctr">
                  <a:buNone/>
                </a:pPr>
                <a:r>
                  <a:rPr lang="en-US" dirty="0" smtClean="0"/>
                  <a:t>Yet, these do occur.</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74" t="-134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More Strange Examples</a:t>
            </a:r>
            <a:endParaRPr lang="en-US" dirty="0"/>
          </a:p>
        </p:txBody>
      </p:sp>
    </p:spTree>
    <p:extLst>
      <p:ext uri="{BB962C8B-B14F-4D97-AF65-F5344CB8AC3E}">
        <p14:creationId xmlns:p14="http://schemas.microsoft.com/office/powerpoint/2010/main" val="474155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u="sng" dirty="0" smtClean="0"/>
              <a:t>Conserved in all interactions</a:t>
            </a:r>
            <a:r>
              <a:rPr lang="en-US" sz="2400" dirty="0" smtClean="0"/>
              <a:t>: energy, momentum, angular momentum, and electric charge.</a:t>
            </a:r>
          </a:p>
          <a:p>
            <a:r>
              <a:rPr lang="en-US" sz="2400" u="sng" dirty="0" smtClean="0"/>
              <a:t>Conserved in all interactions</a:t>
            </a:r>
            <a:r>
              <a:rPr lang="en-US" sz="2400" dirty="0" smtClean="0"/>
              <a:t>: baryon number and the three lepton numbers.</a:t>
            </a:r>
          </a:p>
          <a:p>
            <a:r>
              <a:rPr lang="en-US" sz="2400" u="sng" dirty="0" smtClean="0"/>
              <a:t>Conserved in all strong and electromagnetic interactions and some weak ones</a:t>
            </a:r>
            <a:r>
              <a:rPr lang="en-US" sz="2400" dirty="0" smtClean="0"/>
              <a:t>: strangeness.</a:t>
            </a:r>
          </a:p>
          <a:p>
            <a:r>
              <a:rPr lang="en-US" sz="2400" u="sng" dirty="0" smtClean="0"/>
              <a:t>Conserved in all strong interactions: </a:t>
            </a:r>
            <a:r>
              <a:rPr lang="en-US" sz="2400" dirty="0" smtClean="0"/>
              <a:t>isospin</a:t>
            </a:r>
          </a:p>
          <a:p>
            <a:r>
              <a:rPr lang="en-US" sz="2400" u="sng" dirty="0" smtClean="0"/>
              <a:t>Conserved in all strong and electromagnetic interactions</a:t>
            </a:r>
            <a:r>
              <a:rPr lang="en-US" sz="2400" dirty="0" smtClean="0"/>
              <a:t>: parity</a:t>
            </a:r>
          </a:p>
        </p:txBody>
      </p:sp>
      <p:sp>
        <p:nvSpPr>
          <p:cNvPr id="3" name="Title 2"/>
          <p:cNvSpPr>
            <a:spLocks noGrp="1"/>
          </p:cNvSpPr>
          <p:nvPr>
            <p:ph type="title"/>
          </p:nvPr>
        </p:nvSpPr>
        <p:spPr/>
        <p:txBody>
          <a:bodyPr/>
          <a:lstStyle/>
          <a:p>
            <a:r>
              <a:rPr lang="en-US" dirty="0" smtClean="0"/>
              <a:t>Conservation Laws</a:t>
            </a:r>
            <a:endParaRPr lang="en-US" dirty="0"/>
          </a:p>
        </p:txBody>
      </p:sp>
    </p:spTree>
    <p:extLst>
      <p:ext uri="{BB962C8B-B14F-4D97-AF65-F5344CB8AC3E}">
        <p14:creationId xmlns:p14="http://schemas.microsoft.com/office/powerpoint/2010/main" val="1112568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Hadrons are not fundamental particles rather they are comprised of smaller particles called quarks.</a:t>
            </a:r>
          </a:p>
          <a:p>
            <a:endParaRPr lang="en-US" dirty="0" smtClean="0"/>
          </a:p>
          <a:p>
            <a:r>
              <a:rPr lang="en-US" dirty="0"/>
              <a:t>That neutrons have magnetic moment was the first indication that hadrons are composite particles.</a:t>
            </a:r>
          </a:p>
          <a:p>
            <a:pPr marL="109728" indent="0">
              <a:buNone/>
            </a:pPr>
            <a:endParaRPr lang="en-US" dirty="0"/>
          </a:p>
          <a:p>
            <a:r>
              <a:rPr lang="en-US" dirty="0" smtClean="0"/>
              <a:t>It was originally believed that the smallest unit of electric charge was that of an electron.  Quarks come with charges of magnitude +2/3e and 1/3e.</a:t>
            </a:r>
          </a:p>
          <a:p>
            <a:endParaRPr lang="en-US" dirty="0"/>
          </a:p>
          <a:p>
            <a:r>
              <a:rPr lang="en-US" dirty="0" smtClean="0"/>
              <a:t>Quarks come in six flavors-up, down, strange, charm, top, and bottom- and three colors-red, green, and blue.</a:t>
            </a:r>
            <a:endParaRPr lang="en-US" dirty="0"/>
          </a:p>
        </p:txBody>
      </p:sp>
      <p:sp>
        <p:nvSpPr>
          <p:cNvPr id="3" name="Title 2"/>
          <p:cNvSpPr>
            <a:spLocks noGrp="1"/>
          </p:cNvSpPr>
          <p:nvPr>
            <p:ph type="title"/>
          </p:nvPr>
        </p:nvSpPr>
        <p:spPr/>
        <p:txBody>
          <a:bodyPr/>
          <a:lstStyle/>
          <a:p>
            <a:r>
              <a:rPr lang="en-US" dirty="0" smtClean="0"/>
              <a:t>Quarks</a:t>
            </a:r>
            <a:endParaRPr lang="en-US" dirty="0"/>
          </a:p>
        </p:txBody>
      </p:sp>
    </p:spTree>
    <p:extLst>
      <p:ext uri="{BB962C8B-B14F-4D97-AF65-F5344CB8AC3E}">
        <p14:creationId xmlns:p14="http://schemas.microsoft.com/office/powerpoint/2010/main" val="3045239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9057161"/>
              </p:ext>
            </p:extLst>
          </p:nvPr>
        </p:nvGraphicFramePr>
        <p:xfrm>
          <a:off x="457200" y="1481138"/>
          <a:ext cx="8229600" cy="3383280"/>
        </p:xfrm>
        <a:graphic>
          <a:graphicData uri="http://schemas.openxmlformats.org/drawingml/2006/table">
            <a:tbl>
              <a:tblPr firstRow="1" bandRow="1" bandCol="1">
                <a:tableStyleId>{69012ECD-51FC-41F1-AA8D-1B2483CD663E}</a:tableStyleId>
              </a:tblPr>
              <a:tblGrid>
                <a:gridCol w="1028700"/>
                <a:gridCol w="800100"/>
                <a:gridCol w="838200"/>
                <a:gridCol w="1219200"/>
                <a:gridCol w="1066800"/>
                <a:gridCol w="990600"/>
                <a:gridCol w="1066800"/>
                <a:gridCol w="1219200"/>
              </a:tblGrid>
              <a:tr h="370840">
                <a:tc>
                  <a:txBody>
                    <a:bodyPr/>
                    <a:lstStyle/>
                    <a:p>
                      <a:pPr algn="ctr"/>
                      <a:r>
                        <a:rPr lang="en-US" dirty="0" smtClean="0"/>
                        <a:t>Symbol</a:t>
                      </a:r>
                      <a:endParaRPr lang="en-US" dirty="0"/>
                    </a:p>
                  </a:txBody>
                  <a:tcPr/>
                </a:tc>
                <a:tc>
                  <a:txBody>
                    <a:bodyPr/>
                    <a:lstStyle/>
                    <a:p>
                      <a:pPr algn="ctr"/>
                      <a:r>
                        <a:rPr lang="en-US" dirty="0" smtClean="0"/>
                        <a:t>Q/e</a:t>
                      </a:r>
                      <a:endParaRPr lang="en-US" dirty="0"/>
                    </a:p>
                  </a:txBody>
                  <a:tcPr/>
                </a:tc>
                <a:tc>
                  <a:txBody>
                    <a:bodyPr/>
                    <a:lstStyle/>
                    <a:p>
                      <a:pPr algn="ctr"/>
                      <a:r>
                        <a:rPr lang="en-US" dirty="0" smtClean="0"/>
                        <a:t>Spin</a:t>
                      </a:r>
                      <a:endParaRPr lang="en-US" dirty="0"/>
                    </a:p>
                  </a:txBody>
                  <a:tcPr/>
                </a:tc>
                <a:tc>
                  <a:txBody>
                    <a:bodyPr/>
                    <a:lstStyle/>
                    <a:p>
                      <a:pPr algn="ctr"/>
                      <a:r>
                        <a:rPr lang="en-US" dirty="0" smtClean="0"/>
                        <a:t>Baryon</a:t>
                      </a:r>
                    </a:p>
                    <a:p>
                      <a:r>
                        <a:rPr lang="en-US" dirty="0" smtClean="0"/>
                        <a:t>Number</a:t>
                      </a:r>
                      <a:endParaRPr lang="en-US" dirty="0"/>
                    </a:p>
                  </a:txBody>
                  <a:tcPr/>
                </a:tc>
                <a:tc>
                  <a:txBody>
                    <a:bodyPr/>
                    <a:lstStyle/>
                    <a:p>
                      <a:pPr algn="ctr"/>
                      <a:r>
                        <a:rPr lang="en-US" dirty="0" smtClean="0"/>
                        <a:t>Strangeness</a:t>
                      </a:r>
                      <a:endParaRPr lang="en-US" dirty="0"/>
                    </a:p>
                  </a:txBody>
                  <a:tcPr/>
                </a:tc>
                <a:tc>
                  <a:txBody>
                    <a:bodyPr/>
                    <a:lstStyle/>
                    <a:p>
                      <a:pPr algn="ctr"/>
                      <a:r>
                        <a:rPr lang="en-US" dirty="0" smtClean="0"/>
                        <a:t>Charm</a:t>
                      </a:r>
                      <a:endParaRPr lang="en-US" dirty="0"/>
                    </a:p>
                  </a:txBody>
                  <a:tcPr/>
                </a:tc>
                <a:tc>
                  <a:txBody>
                    <a:bodyPr/>
                    <a:lstStyle/>
                    <a:p>
                      <a:pPr algn="ctr"/>
                      <a:r>
                        <a:rPr lang="en-US" dirty="0" err="1" smtClean="0"/>
                        <a:t>Bottomness</a:t>
                      </a:r>
                      <a:endParaRPr lang="en-US" dirty="0"/>
                    </a:p>
                  </a:txBody>
                  <a:tcPr/>
                </a:tc>
                <a:tc>
                  <a:txBody>
                    <a:bodyPr/>
                    <a:lstStyle/>
                    <a:p>
                      <a:pPr algn="ctr"/>
                      <a:r>
                        <a:rPr lang="en-US" dirty="0" err="1" smtClean="0"/>
                        <a:t>Topness</a:t>
                      </a:r>
                      <a:endParaRPr lang="en-US" dirty="0"/>
                    </a:p>
                  </a:txBody>
                  <a:tcPr/>
                </a:tc>
              </a:tr>
              <a:tr h="370840">
                <a:tc>
                  <a:txBody>
                    <a:bodyPr/>
                    <a:lstStyle/>
                    <a:p>
                      <a:pPr algn="ctr"/>
                      <a:r>
                        <a:rPr lang="en-US" sz="2400" dirty="0" smtClean="0"/>
                        <a:t>u</a:t>
                      </a:r>
                      <a:endParaRPr lang="en-US" sz="2400" dirty="0"/>
                    </a:p>
                  </a:txBody>
                  <a:tcPr/>
                </a:tc>
                <a:tc>
                  <a:txBody>
                    <a:bodyPr/>
                    <a:lstStyle/>
                    <a:p>
                      <a:pPr algn="ctr"/>
                      <a:r>
                        <a:rPr lang="en-US" dirty="0" smtClean="0"/>
                        <a:t>2/3</a:t>
                      </a:r>
                      <a:endParaRPr lang="en-US" dirty="0"/>
                    </a:p>
                  </a:txBody>
                  <a:tcPr/>
                </a:tc>
                <a:tc>
                  <a:txBody>
                    <a:bodyPr/>
                    <a:lstStyle/>
                    <a:p>
                      <a:pPr algn="ctr"/>
                      <a:r>
                        <a:rPr lang="en-US" sz="1800" dirty="0" smtClean="0"/>
                        <a:t>1/2</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1/3</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sz="2400" dirty="0" smtClean="0"/>
                        <a:t>d</a:t>
                      </a:r>
                      <a:endParaRPr lang="en-US" sz="2400" dirty="0"/>
                    </a:p>
                  </a:txBody>
                  <a:tcPr/>
                </a:tc>
                <a:tc>
                  <a:txBody>
                    <a:bodyPr/>
                    <a:lstStyle/>
                    <a:p>
                      <a:pPr algn="ctr"/>
                      <a:r>
                        <a:rPr lang="en-US" dirty="0" smtClean="0"/>
                        <a:t>-1/3</a:t>
                      </a:r>
                      <a:endParaRPr lang="en-US" dirty="0"/>
                    </a:p>
                  </a:txBody>
                  <a:tcPr/>
                </a:tc>
                <a:tc>
                  <a:txBody>
                    <a:bodyPr/>
                    <a:lstStyle/>
                    <a:p>
                      <a:pPr algn="ctr"/>
                      <a:r>
                        <a:rPr lang="en-US" dirty="0" smtClean="0"/>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1/3</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sz="2400" dirty="0" smtClean="0"/>
                        <a:t>s</a:t>
                      </a:r>
                      <a:endParaRPr lang="en-US" sz="2400" dirty="0"/>
                    </a:p>
                  </a:txBody>
                  <a:tcPr/>
                </a:tc>
                <a:tc>
                  <a:txBody>
                    <a:bodyPr/>
                    <a:lstStyle/>
                    <a:p>
                      <a:pPr algn="ctr"/>
                      <a:r>
                        <a:rPr lang="en-US" dirty="0" smtClean="0"/>
                        <a:t>-1/3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1/3</a:t>
                      </a:r>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sz="2400" dirty="0" smtClean="0"/>
                        <a:t>c</a:t>
                      </a:r>
                      <a:endParaRPr lang="en-US" sz="2400" dirty="0"/>
                    </a:p>
                  </a:txBody>
                  <a:tcPr/>
                </a:tc>
                <a:tc>
                  <a:txBody>
                    <a:bodyPr/>
                    <a:lstStyle/>
                    <a:p>
                      <a:pPr algn="ctr"/>
                      <a:r>
                        <a:rPr lang="en-US" dirty="0" smtClean="0"/>
                        <a:t>2/3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1/3</a:t>
                      </a:r>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sz="2400" dirty="0" smtClean="0"/>
                        <a:t>b</a:t>
                      </a:r>
                      <a:endParaRPr lang="en-US" sz="2400" dirty="0"/>
                    </a:p>
                  </a:txBody>
                  <a:tcPr/>
                </a:tc>
                <a:tc>
                  <a:txBody>
                    <a:bodyPr/>
                    <a:lstStyle/>
                    <a:p>
                      <a:pPr algn="ctr"/>
                      <a:r>
                        <a:rPr lang="en-US" dirty="0" smtClean="0"/>
                        <a:t>-1/3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1/3</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sz="2400" dirty="0" smtClean="0"/>
                        <a:t>t</a:t>
                      </a:r>
                      <a:endParaRPr lang="en-US" sz="2400" dirty="0"/>
                    </a:p>
                  </a:txBody>
                  <a:tcPr/>
                </a:tc>
                <a:tc>
                  <a:txBody>
                    <a:bodyPr/>
                    <a:lstStyle/>
                    <a:p>
                      <a:pPr algn="ctr"/>
                      <a:r>
                        <a:rPr lang="en-US" dirty="0" smtClean="0"/>
                        <a:t>2/3</a:t>
                      </a:r>
                      <a:endParaRPr lang="en-US" dirty="0"/>
                    </a:p>
                  </a:txBody>
                  <a:tcPr/>
                </a:tc>
                <a:tc>
                  <a:txBody>
                    <a:bodyPr/>
                    <a:lstStyle/>
                    <a:p>
                      <a:pPr algn="ctr"/>
                      <a:r>
                        <a:rPr lang="en-US" dirty="0" smtClean="0"/>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1/3</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p:sp>
        <p:nvSpPr>
          <p:cNvPr id="3" name="Title 2"/>
          <p:cNvSpPr>
            <a:spLocks noGrp="1"/>
          </p:cNvSpPr>
          <p:nvPr>
            <p:ph type="title"/>
          </p:nvPr>
        </p:nvSpPr>
        <p:spPr/>
        <p:txBody>
          <a:bodyPr/>
          <a:lstStyle/>
          <a:p>
            <a:r>
              <a:rPr lang="en-US" dirty="0" smtClean="0"/>
              <a:t>A Table of Quarks</a:t>
            </a:r>
            <a:endParaRPr lang="en-US" dirty="0"/>
          </a:p>
        </p:txBody>
      </p:sp>
    </p:spTree>
    <p:extLst>
      <p:ext uri="{BB962C8B-B14F-4D97-AF65-F5344CB8AC3E}">
        <p14:creationId xmlns:p14="http://schemas.microsoft.com/office/powerpoint/2010/main" val="3318872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baryon is composed of three quarks and every antibaryon is composed of three antiquarks.</a:t>
            </a:r>
          </a:p>
          <a:p>
            <a:endParaRPr lang="en-US" dirty="0"/>
          </a:p>
          <a:p>
            <a:r>
              <a:rPr lang="en-US" dirty="0" smtClean="0"/>
              <a:t>Every meson is composed of one quark and one antiquark.</a:t>
            </a:r>
            <a:endParaRPr lang="en-US" dirty="0"/>
          </a:p>
        </p:txBody>
      </p:sp>
      <p:sp>
        <p:nvSpPr>
          <p:cNvPr id="3" name="Title 2"/>
          <p:cNvSpPr>
            <a:spLocks noGrp="1"/>
          </p:cNvSpPr>
          <p:nvPr>
            <p:ph type="title"/>
          </p:nvPr>
        </p:nvSpPr>
        <p:spPr/>
        <p:txBody>
          <a:bodyPr/>
          <a:lstStyle/>
          <a:p>
            <a:r>
              <a:rPr lang="en-US" dirty="0" smtClean="0"/>
              <a:t>The Quark Model</a:t>
            </a:r>
            <a:endParaRPr lang="en-US" dirty="0"/>
          </a:p>
        </p:txBody>
      </p:sp>
    </p:spTree>
    <p:extLst>
      <p:ext uri="{BB962C8B-B14F-4D97-AF65-F5344CB8AC3E}">
        <p14:creationId xmlns:p14="http://schemas.microsoft.com/office/powerpoint/2010/main" val="90813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normAutofit lnSpcReduction="10000"/>
          </a:bodyPr>
          <a:lstStyle/>
          <a:p>
            <a:r>
              <a:rPr lang="en-US" dirty="0" smtClean="0"/>
              <a:t>Electrons, e</a:t>
            </a:r>
            <a:r>
              <a:rPr lang="en-US" baseline="30000" dirty="0" smtClean="0"/>
              <a:t>-</a:t>
            </a:r>
            <a:r>
              <a:rPr lang="en-US" dirty="0" smtClean="0"/>
              <a:t>: discovered in 1897 by J.J. Thompson </a:t>
            </a:r>
          </a:p>
          <a:p>
            <a:endParaRPr lang="en-US" dirty="0" smtClean="0"/>
          </a:p>
          <a:p>
            <a:r>
              <a:rPr lang="en-US" dirty="0" smtClean="0"/>
              <a:t>Protons, p: discovered in 1911 by Rutherford</a:t>
            </a:r>
          </a:p>
          <a:p>
            <a:endParaRPr lang="en-US" dirty="0" smtClean="0"/>
          </a:p>
          <a:p>
            <a:r>
              <a:rPr lang="en-US" dirty="0" smtClean="0"/>
              <a:t>Neutrons, n: discovered in 1930 by Bothe and Becker and christened in 1932 by Chadwick</a:t>
            </a:r>
          </a:p>
          <a:p>
            <a:pPr algn="ctr"/>
            <a:endParaRPr lang="en-US" dirty="0"/>
          </a:p>
          <a:p>
            <a:r>
              <a:rPr lang="en-US" dirty="0" smtClean="0"/>
              <a:t>Photons, </a:t>
            </a:r>
            <a:r>
              <a:rPr lang="en-US" dirty="0" smtClean="0">
                <a:latin typeface="Symbol" pitchFamily="18" charset="2"/>
              </a:rPr>
              <a:t>g</a:t>
            </a:r>
            <a:r>
              <a:rPr lang="en-US" dirty="0" smtClean="0"/>
              <a:t>: proposed by Einstein-building on Planck’s idea- to explain photoelectric effect</a:t>
            </a:r>
          </a:p>
          <a:p>
            <a:pPr marL="109728" indent="0" algn="ctr">
              <a:buNone/>
            </a:pPr>
            <a:r>
              <a:rPr lang="en-US" dirty="0" smtClean="0"/>
              <a:t>eV</a:t>
            </a:r>
            <a:r>
              <a:rPr lang="en-US" sz="1800" baseline="-25000" dirty="0" smtClean="0"/>
              <a:t>0</a:t>
            </a:r>
            <a:r>
              <a:rPr lang="en-US" dirty="0" smtClean="0"/>
              <a:t> = hf - </a:t>
            </a:r>
            <a:r>
              <a:rPr lang="en-US" dirty="0" smtClean="0">
                <a:latin typeface="Symbol" pitchFamily="18" charset="2"/>
              </a:rPr>
              <a:t>f</a:t>
            </a:r>
            <a:endParaRPr lang="en-US" dirty="0">
              <a:latin typeface="Symbol" pitchFamily="18" charset="2"/>
            </a:endParaRPr>
          </a:p>
        </p:txBody>
      </p:sp>
      <p:sp>
        <p:nvSpPr>
          <p:cNvPr id="3" name="Title 2"/>
          <p:cNvSpPr>
            <a:spLocks noGrp="1"/>
          </p:cNvSpPr>
          <p:nvPr>
            <p:ph type="title"/>
          </p:nvPr>
        </p:nvSpPr>
        <p:spPr/>
        <p:txBody>
          <a:bodyPr/>
          <a:lstStyle/>
          <a:p>
            <a:r>
              <a:rPr lang="en-US" dirty="0" smtClean="0"/>
              <a:t>Familiar Sub-Atomic Particles</a:t>
            </a:r>
            <a:endParaRPr lang="en-US" dirty="0"/>
          </a:p>
        </p:txBody>
      </p:sp>
    </p:spTree>
    <p:extLst>
      <p:ext uri="{BB962C8B-B14F-4D97-AF65-F5344CB8AC3E}">
        <p14:creationId xmlns:p14="http://schemas.microsoft.com/office/powerpoint/2010/main" val="231079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109728" indent="0">
                  <a:buNone/>
                </a:pPr>
                <a:r>
                  <a:rPr lang="en-US" dirty="0" smtClean="0"/>
                  <a:t>What’s the quark content of p and n?</a:t>
                </a:r>
              </a:p>
              <a:p>
                <a:pPr marL="109728" indent="0">
                  <a:buNone/>
                </a:pPr>
                <a:r>
                  <a:rPr lang="en-US" dirty="0" smtClean="0"/>
                  <a:t>From the hadron table, for a proton, Q/e=+1, B=1, S=0.  Hence, the quark content is </a:t>
                </a:r>
                <a:r>
                  <a:rPr lang="en-US" dirty="0" err="1" smtClean="0"/>
                  <a:t>uud</a:t>
                </a:r>
                <a:r>
                  <a:rPr lang="en-US" dirty="0" smtClean="0"/>
                  <a:t>.</a:t>
                </a:r>
              </a:p>
              <a:p>
                <a:pPr marL="109728" indent="0">
                  <a:buNone/>
                </a:pPr>
                <a:endParaRPr lang="en-US" dirty="0"/>
              </a:p>
              <a:p>
                <a:pPr marL="109728" indent="0">
                  <a:buNone/>
                </a:pPr>
                <a:r>
                  <a:rPr lang="en-US" dirty="0"/>
                  <a:t>From the hadron table, for a </a:t>
                </a:r>
                <a:r>
                  <a:rPr lang="en-US" dirty="0" smtClean="0"/>
                  <a:t>neutron, Q/e=0, </a:t>
                </a:r>
                <a:r>
                  <a:rPr lang="en-US" dirty="0"/>
                  <a:t>B=1, S=0.  Hence, the quark content is </a:t>
                </a:r>
                <a:r>
                  <a:rPr lang="en-US" dirty="0" err="1" smtClean="0"/>
                  <a:t>udd</a:t>
                </a:r>
                <a:r>
                  <a:rPr lang="en-US" dirty="0" smtClean="0"/>
                  <a:t>.</a:t>
                </a:r>
              </a:p>
              <a:p>
                <a:pPr marL="109728" indent="0">
                  <a:buNone/>
                </a:pPr>
                <a:endParaRPr lang="en-US" dirty="0" smtClean="0"/>
              </a:p>
              <a:p>
                <a:pPr marL="109728" indent="0">
                  <a:buNone/>
                </a:pPr>
                <a:r>
                  <a:rPr lang="en-US" dirty="0" smtClean="0"/>
                  <a:t>For K</a:t>
                </a:r>
                <a:r>
                  <a:rPr lang="en-US" baseline="30000" dirty="0" smtClean="0"/>
                  <a:t>+</a:t>
                </a:r>
                <a:r>
                  <a:rPr lang="en-US" dirty="0" smtClean="0"/>
                  <a:t>, Q/e = +1, B = 0, S=+1.  Hence, the quark content is u</a:t>
                </a:r>
                <a14:m>
                  <m:oMath xmlns:m="http://schemas.openxmlformats.org/officeDocument/2006/math">
                    <m:acc>
                      <m:accPr>
                        <m:chr m:val="̅"/>
                        <m:ctrlPr>
                          <a:rPr lang="en-US" sz="2800" i="1">
                            <a:latin typeface="Cambria Math" panose="02040503050406030204" pitchFamily="18" charset="0"/>
                          </a:rPr>
                        </m:ctrlPr>
                      </m:accPr>
                      <m:e>
                        <m:r>
                          <m:rPr>
                            <m:nor/>
                          </m:rPr>
                          <a:rPr lang="en-US" sz="2800" b="0" i="0" dirty="0" smtClean="0"/>
                          <m:t>s</m:t>
                        </m:r>
                      </m:e>
                    </m:acc>
                  </m:oMath>
                </a14:m>
                <a:r>
                  <a:rPr lang="en-US" dirty="0" smtClean="0"/>
                  <a:t>.</a:t>
                </a:r>
                <a:endParaRPr lang="en-US" dirty="0"/>
              </a:p>
              <a:p>
                <a:pPr marL="109728"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74" t="-134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Determining the Quark Content</a:t>
            </a:r>
            <a:endParaRPr lang="en-US" dirty="0"/>
          </a:p>
        </p:txBody>
      </p:sp>
    </p:spTree>
    <p:extLst>
      <p:ext uri="{BB962C8B-B14F-4D97-AF65-F5344CB8AC3E}">
        <p14:creationId xmlns:p14="http://schemas.microsoft.com/office/powerpoint/2010/main" val="3973347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The eightfold way is a reference to the symmetries in charge and strangeness.</a:t>
            </a:r>
            <a:endParaRPr lang="en-US" dirty="0"/>
          </a:p>
        </p:txBody>
      </p:sp>
      <p:sp>
        <p:nvSpPr>
          <p:cNvPr id="3" name="Title 2"/>
          <p:cNvSpPr>
            <a:spLocks noGrp="1"/>
          </p:cNvSpPr>
          <p:nvPr>
            <p:ph type="title"/>
          </p:nvPr>
        </p:nvSpPr>
        <p:spPr/>
        <p:txBody>
          <a:bodyPr>
            <a:normAutofit/>
          </a:bodyPr>
          <a:lstStyle/>
          <a:p>
            <a:r>
              <a:rPr lang="en-US" dirty="0" smtClean="0"/>
              <a:t>The Eightfold Way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287" y="2438400"/>
            <a:ext cx="6067425" cy="3790950"/>
          </a:xfrm>
          <a:prstGeom prst="rect">
            <a:avLst/>
          </a:prstGeom>
        </p:spPr>
      </p:pic>
    </p:spTree>
    <p:extLst>
      <p:ext uri="{BB962C8B-B14F-4D97-AF65-F5344CB8AC3E}">
        <p14:creationId xmlns:p14="http://schemas.microsoft.com/office/powerpoint/2010/main" val="1923928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All matter is composed of leptons, quarks, and mediators.</a:t>
            </a:r>
          </a:p>
          <a:p>
            <a:r>
              <a:rPr lang="en-US" dirty="0" smtClean="0"/>
              <a:t>The electroweak theory is the name for the unified electromagnetic and weak forces.</a:t>
            </a:r>
          </a:p>
          <a:p>
            <a:pPr lvl="1"/>
            <a:r>
              <a:rPr lang="en-US" dirty="0" smtClean="0"/>
              <a:t>At low energies, these forces behave differently on account of the difference in the masses of their mediators.  At high energies, this difference disappears.  The masses of the mediator particles, W</a:t>
            </a:r>
            <a:r>
              <a:rPr lang="en-US" baseline="30000" dirty="0" smtClean="0"/>
              <a:t>+,_</a:t>
            </a:r>
            <a:r>
              <a:rPr lang="en-US" dirty="0" smtClean="0"/>
              <a:t> and Z</a:t>
            </a:r>
            <a:r>
              <a:rPr lang="en-US" baseline="30000" dirty="0" smtClean="0"/>
              <a:t>0</a:t>
            </a:r>
            <a:r>
              <a:rPr lang="en-US" dirty="0" smtClean="0"/>
              <a:t>, were correctly predicted by this theory.</a:t>
            </a:r>
          </a:p>
          <a:p>
            <a:r>
              <a:rPr lang="en-US" dirty="0" smtClean="0"/>
              <a:t>The last piece to this model is the Higgs boson, which researchers at CERN believe they have found.</a:t>
            </a:r>
            <a:endParaRPr lang="en-US" dirty="0"/>
          </a:p>
        </p:txBody>
      </p:sp>
      <p:sp>
        <p:nvSpPr>
          <p:cNvPr id="3" name="Title 2"/>
          <p:cNvSpPr>
            <a:spLocks noGrp="1"/>
          </p:cNvSpPr>
          <p:nvPr>
            <p:ph type="title"/>
          </p:nvPr>
        </p:nvSpPr>
        <p:spPr/>
        <p:txBody>
          <a:bodyPr/>
          <a:lstStyle/>
          <a:p>
            <a:r>
              <a:rPr lang="en-US" dirty="0" smtClean="0"/>
              <a:t>The Standard Model</a:t>
            </a:r>
            <a:endParaRPr lang="en-US" dirty="0"/>
          </a:p>
        </p:txBody>
      </p:sp>
    </p:spTree>
    <p:extLst>
      <p:ext uri="{BB962C8B-B14F-4D97-AF65-F5344CB8AC3E}">
        <p14:creationId xmlns:p14="http://schemas.microsoft.com/office/powerpoint/2010/main" val="2920163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Scientists know that the Standard Model is not the final word.</a:t>
            </a:r>
          </a:p>
          <a:p>
            <a:r>
              <a:rPr lang="en-US" dirty="0" smtClean="0"/>
              <a:t>The Standard Model predicts massless neutrinos, yet experiments have demonstrated that they do carry mass.</a:t>
            </a:r>
          </a:p>
          <a:p>
            <a:r>
              <a:rPr lang="en-US" dirty="0" smtClean="0"/>
              <a:t>The Standard Model does not explain dark matter or what happened to antimatter after the Big Bang.</a:t>
            </a:r>
            <a:endParaRPr lang="en-US" dirty="0"/>
          </a:p>
        </p:txBody>
      </p:sp>
      <p:sp>
        <p:nvSpPr>
          <p:cNvPr id="3" name="Title 2"/>
          <p:cNvSpPr>
            <a:spLocks noGrp="1"/>
          </p:cNvSpPr>
          <p:nvPr>
            <p:ph type="title"/>
          </p:nvPr>
        </p:nvSpPr>
        <p:spPr/>
        <p:txBody>
          <a:bodyPr/>
          <a:lstStyle/>
          <a:p>
            <a:r>
              <a:rPr lang="en-US" dirty="0" smtClean="0"/>
              <a:t>Beyond the Standard Model</a:t>
            </a:r>
            <a:endParaRPr lang="en-US" dirty="0"/>
          </a:p>
        </p:txBody>
      </p:sp>
    </p:spTree>
    <p:extLst>
      <p:ext uri="{BB962C8B-B14F-4D97-AF65-F5344CB8AC3E}">
        <p14:creationId xmlns:p14="http://schemas.microsoft.com/office/powerpoint/2010/main" val="683421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Neutrinos, </a:t>
            </a:r>
            <a:r>
              <a:rPr lang="en-US" dirty="0" smtClean="0">
                <a:latin typeface="Symbol" pitchFamily="18" charset="2"/>
              </a:rPr>
              <a:t>n</a:t>
            </a:r>
            <a:r>
              <a:rPr lang="en-US" dirty="0"/>
              <a:t>:</a:t>
            </a:r>
            <a:r>
              <a:rPr lang="en-US" dirty="0" smtClean="0"/>
              <a:t> proposed by Pauli and first detected in 1950s by Reines and Cowan.  Originally believed to be massless, but actually have a very small mass</a:t>
            </a:r>
            <a:endParaRPr lang="en-US" dirty="0"/>
          </a:p>
        </p:txBody>
      </p:sp>
      <p:sp>
        <p:nvSpPr>
          <p:cNvPr id="3" name="Title 2"/>
          <p:cNvSpPr>
            <a:spLocks noGrp="1"/>
          </p:cNvSpPr>
          <p:nvPr>
            <p:ph type="title"/>
          </p:nvPr>
        </p:nvSpPr>
        <p:spPr/>
        <p:txBody>
          <a:bodyPr>
            <a:normAutofit fontScale="90000"/>
          </a:bodyPr>
          <a:lstStyle/>
          <a:p>
            <a:r>
              <a:rPr lang="en-US" dirty="0" smtClean="0"/>
              <a:t>Familiar Sub-Atomic Particles Cont’d</a:t>
            </a:r>
            <a:endParaRPr lang="en-US" dirty="0"/>
          </a:p>
        </p:txBody>
      </p:sp>
    </p:spTree>
    <p:extLst>
      <p:ext uri="{BB962C8B-B14F-4D97-AF65-F5344CB8AC3E}">
        <p14:creationId xmlns:p14="http://schemas.microsoft.com/office/powerpoint/2010/main" val="402924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r>
                  <a:rPr lang="en-US" dirty="0" smtClean="0"/>
                  <a:t>Positrons, e</a:t>
                </a:r>
                <a:r>
                  <a:rPr lang="en-US" baseline="30000" dirty="0" smtClean="0"/>
                  <a:t>+</a:t>
                </a:r>
                <a:r>
                  <a:rPr lang="en-US" dirty="0" smtClean="0"/>
                  <a:t>, are the anti-particles of electrons.</a:t>
                </a:r>
              </a:p>
              <a:p>
                <a:r>
                  <a:rPr lang="en-US" dirty="0" smtClean="0"/>
                  <a:t>They bear the same mass and magnitude of charge as electrons but opposite sign.</a:t>
                </a:r>
              </a:p>
              <a:p>
                <a:pPr marL="109728" indent="0" algn="ctr">
                  <a:buNone/>
                </a:pPr>
                <a:endParaRPr lang="en-US" dirty="0"/>
              </a:p>
              <a:p>
                <a:pPr marL="109728" indent="0" algn="ctr">
                  <a:buNone/>
                </a:pPr>
                <a:r>
                  <a:rPr lang="en-US" dirty="0" smtClean="0"/>
                  <a:t>m = 0.511Mev/c</a:t>
                </a:r>
                <a:r>
                  <a:rPr lang="en-US" baseline="30000" dirty="0" smtClean="0"/>
                  <a:t>2</a:t>
                </a:r>
                <a:r>
                  <a:rPr lang="en-US" dirty="0" smtClean="0"/>
                  <a:t> and q = 1.602 x 10</a:t>
                </a:r>
                <a:r>
                  <a:rPr lang="en-US" baseline="30000" dirty="0" smtClean="0"/>
                  <a:t>-19</a:t>
                </a:r>
                <a:r>
                  <a:rPr lang="en-US" dirty="0" smtClean="0"/>
                  <a:t>C</a:t>
                </a:r>
                <a:endParaRPr lang="en-US" dirty="0"/>
              </a:p>
              <a:p>
                <a:endParaRPr lang="en-US" dirty="0" smtClean="0"/>
              </a:p>
              <a:p>
                <a:r>
                  <a:rPr lang="en-US" dirty="0" smtClean="0"/>
                  <a:t>Their existence was first hinted at when Dirac generalized the Schr</a:t>
                </a:r>
                <a14:m>
                  <m:oMath xmlns:m="http://schemas.openxmlformats.org/officeDocument/2006/math">
                    <m:r>
                      <a:rPr lang="en-US" i="1" dirty="0" smtClean="0">
                        <a:latin typeface="Cambria Math"/>
                      </a:rPr>
                      <m:t>ö</m:t>
                    </m:r>
                  </m:oMath>
                </a14:m>
                <a:r>
                  <a:rPr lang="en-US" dirty="0" smtClean="0"/>
                  <a:t>dinger equation to include relativity.  They were discovered in a cloud chamber in 1932.</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3"/>
                <a:stretch>
                  <a:fillRect t="-2022" r="-1704" b="-134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Positrons</a:t>
            </a:r>
            <a:endParaRPr lang="en-US" dirty="0"/>
          </a:p>
        </p:txBody>
      </p:sp>
    </p:spTree>
    <p:extLst>
      <p:ext uri="{BB962C8B-B14F-4D97-AF65-F5344CB8AC3E}">
        <p14:creationId xmlns:p14="http://schemas.microsoft.com/office/powerpoint/2010/main" val="4184470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Geiger counters, cloud chambers, spark chambers, bubble chambers, photographic emulsions, Cerenkov counters, scintillators, wire chambers etc.</a:t>
            </a:r>
          </a:p>
          <a:p>
            <a:endParaRPr lang="en-US" dirty="0"/>
          </a:p>
          <a:p>
            <a:r>
              <a:rPr lang="en-US" dirty="0" smtClean="0"/>
              <a:t>In cloud chambers and bubble chambers, charged particles ionize atoms as they travel through the chamber leaving behind droplets or bubbles.</a:t>
            </a:r>
            <a:endParaRPr lang="en-US" dirty="0"/>
          </a:p>
        </p:txBody>
      </p:sp>
      <p:sp>
        <p:nvSpPr>
          <p:cNvPr id="3" name="Title 2"/>
          <p:cNvSpPr>
            <a:spLocks noGrp="1"/>
          </p:cNvSpPr>
          <p:nvPr>
            <p:ph type="title"/>
          </p:nvPr>
        </p:nvSpPr>
        <p:spPr/>
        <p:txBody>
          <a:bodyPr>
            <a:normAutofit fontScale="90000"/>
          </a:bodyPr>
          <a:lstStyle/>
          <a:p>
            <a:r>
              <a:rPr lang="en-US" dirty="0" smtClean="0"/>
              <a:t>How are elementary particles detected?</a:t>
            </a:r>
            <a:endParaRPr lang="en-US" dirty="0"/>
          </a:p>
        </p:txBody>
      </p:sp>
    </p:spTree>
    <p:extLst>
      <p:ext uri="{BB962C8B-B14F-4D97-AF65-F5344CB8AC3E}">
        <p14:creationId xmlns:p14="http://schemas.microsoft.com/office/powerpoint/2010/main" val="1062502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7787" y="1481138"/>
            <a:ext cx="4248426" cy="4525962"/>
          </a:xfrm>
        </p:spPr>
      </p:pic>
      <p:sp>
        <p:nvSpPr>
          <p:cNvPr id="3" name="Title 2"/>
          <p:cNvSpPr>
            <a:spLocks noGrp="1"/>
          </p:cNvSpPr>
          <p:nvPr>
            <p:ph type="title"/>
          </p:nvPr>
        </p:nvSpPr>
        <p:spPr/>
        <p:txBody>
          <a:bodyPr/>
          <a:lstStyle/>
          <a:p>
            <a:r>
              <a:rPr lang="en-US" dirty="0" smtClean="0"/>
              <a:t>Positron-Electron Pairs</a:t>
            </a:r>
            <a:endParaRPr lang="en-US" dirty="0"/>
          </a:p>
        </p:txBody>
      </p:sp>
      <p:sp>
        <p:nvSpPr>
          <p:cNvPr id="2" name="TextBox 1"/>
          <p:cNvSpPr txBox="1"/>
          <p:nvPr/>
        </p:nvSpPr>
        <p:spPr>
          <a:xfrm>
            <a:off x="2362200" y="6019800"/>
            <a:ext cx="6629400" cy="253916"/>
          </a:xfrm>
          <a:prstGeom prst="rect">
            <a:avLst/>
          </a:prstGeom>
          <a:noFill/>
        </p:spPr>
        <p:txBody>
          <a:bodyPr wrap="square" rtlCol="0">
            <a:spAutoFit/>
          </a:bodyPr>
          <a:lstStyle/>
          <a:p>
            <a:r>
              <a:rPr lang="en-US" sz="1050" dirty="0" smtClean="0"/>
              <a:t>http</a:t>
            </a:r>
            <a:r>
              <a:rPr lang="en-US" sz="1050" dirty="0"/>
              <a:t>://teachers.web.cern.ch/teachers/archiv/HST2002/Bubblech/mbitu/electron-positron.htm</a:t>
            </a:r>
          </a:p>
        </p:txBody>
      </p:sp>
    </p:spTree>
    <p:extLst>
      <p:ext uri="{BB962C8B-B14F-4D97-AF65-F5344CB8AC3E}">
        <p14:creationId xmlns:p14="http://schemas.microsoft.com/office/powerpoint/2010/main" val="407661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109728" indent="0" algn="ctr">
                  <a:buNone/>
                </a:pPr>
                <a:r>
                  <a:rPr lang="en-US" sz="3600" dirty="0"/>
                  <a:t>e</a:t>
                </a:r>
                <a:r>
                  <a:rPr lang="en-US" sz="3600" baseline="30000" dirty="0" smtClean="0"/>
                  <a:t>-</a:t>
                </a:r>
                <a:r>
                  <a:rPr lang="en-US" sz="3600" dirty="0" smtClean="0"/>
                  <a:t> + e</a:t>
                </a:r>
                <a:r>
                  <a:rPr lang="en-US" sz="3600" baseline="30000" dirty="0" smtClean="0"/>
                  <a:t>+</a:t>
                </a:r>
                <a:r>
                  <a:rPr lang="en-US" sz="3600" dirty="0" smtClean="0"/>
                  <a:t> </a:t>
                </a:r>
                <a14:m>
                  <m:oMath xmlns:m="http://schemas.openxmlformats.org/officeDocument/2006/math">
                    <m:r>
                      <a:rPr lang="en-US" sz="3600" i="1" smtClean="0">
                        <a:latin typeface="Cambria Math"/>
                        <a:ea typeface="Cambria Math"/>
                      </a:rPr>
                      <m:t>→</m:t>
                    </m:r>
                  </m:oMath>
                </a14:m>
                <a:r>
                  <a:rPr lang="en-US" sz="3600" dirty="0" smtClean="0"/>
                  <a:t> </a:t>
                </a:r>
                <a:r>
                  <a:rPr lang="en-US" sz="3600" dirty="0" smtClean="0">
                    <a:latin typeface="Symbol" pitchFamily="18" charset="2"/>
                  </a:rPr>
                  <a:t>g</a:t>
                </a:r>
                <a:r>
                  <a:rPr lang="en-US" sz="3600" dirty="0" smtClean="0"/>
                  <a:t> + </a:t>
                </a:r>
                <a:r>
                  <a:rPr lang="en-US" sz="3600" dirty="0">
                    <a:latin typeface="Symbol" pitchFamily="18" charset="2"/>
                  </a:rPr>
                  <a:t>g</a:t>
                </a:r>
                <a:endParaRPr lang="en-US" sz="3600" dirty="0" smtClean="0"/>
              </a:p>
              <a:p>
                <a:pPr marL="109728" indent="0">
                  <a:buNone/>
                </a:pPr>
                <a:r>
                  <a:rPr lang="en-US" dirty="0" smtClean="0"/>
                  <a:t>What is energy of each photon, assuming that the electron and positron each has very small kinetic energy?</a:t>
                </a:r>
              </a:p>
              <a:p>
                <a:pPr marL="109728" indent="0">
                  <a:buNone/>
                </a:pPr>
                <a:r>
                  <a:rPr lang="en-US" sz="2400" i="1" dirty="0" smtClean="0">
                    <a:solidFill>
                      <a:srgbClr val="FF0000"/>
                    </a:solidFill>
                  </a:rPr>
                  <a:t>In this process, momentum and energy must be conserved.  Since the total momentum of the system is zero, we are in the center-of-momentum system.  Since the energy of an electron and a positron each is 0.511MeV, the energy of each photon must also be 0.511MeV.</a:t>
                </a:r>
                <a:endParaRPr lang="en-US" sz="2400" i="1" dirty="0">
                  <a:solidFill>
                    <a:srgbClr val="FF0000"/>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2965" r="-222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Electron-Positron Annihilation</a:t>
            </a:r>
            <a:endParaRPr lang="en-US" dirty="0"/>
          </a:p>
        </p:txBody>
      </p:sp>
    </p:spTree>
    <p:extLst>
      <p:ext uri="{BB962C8B-B14F-4D97-AF65-F5344CB8AC3E}">
        <p14:creationId xmlns:p14="http://schemas.microsoft.com/office/powerpoint/2010/main" val="4186146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912</TotalTime>
  <Words>1902</Words>
  <Application>Microsoft Office PowerPoint</Application>
  <PresentationFormat>On-screen Show (4:3)</PresentationFormat>
  <Paragraphs>465</Paragraphs>
  <Slides>43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Calibri</vt:lpstr>
      <vt:lpstr>Cambria Math</vt:lpstr>
      <vt:lpstr>Lucida Sans Unicode</vt:lpstr>
      <vt:lpstr>Symbol</vt:lpstr>
      <vt:lpstr>Times New Roman</vt:lpstr>
      <vt:lpstr>Verdana</vt:lpstr>
      <vt:lpstr>Wingdings 2</vt:lpstr>
      <vt:lpstr>Wingdings 3</vt:lpstr>
      <vt:lpstr>Concourse</vt:lpstr>
      <vt:lpstr>An Introduction to Particle Physics</vt:lpstr>
      <vt:lpstr>Topics</vt:lpstr>
      <vt:lpstr>What is the universe made of?</vt:lpstr>
      <vt:lpstr>Familiar Sub-Atomic Particles</vt:lpstr>
      <vt:lpstr>Familiar Sub-Atomic Particles Cont’d</vt:lpstr>
      <vt:lpstr>Positrons</vt:lpstr>
      <vt:lpstr>How are elementary particles detected?</vt:lpstr>
      <vt:lpstr>Positron-Electron Pairs</vt:lpstr>
      <vt:lpstr>Electron-Positron Annihilation</vt:lpstr>
      <vt:lpstr>Anti-Matter</vt:lpstr>
      <vt:lpstr>Muons</vt:lpstr>
      <vt:lpstr>Pions</vt:lpstr>
      <vt:lpstr>Decay of a Pion</vt:lpstr>
      <vt:lpstr>Sources of Particles (Cosmic Rays)</vt:lpstr>
      <vt:lpstr>Sources of Particles cont’d</vt:lpstr>
      <vt:lpstr>Particle Accelerators</vt:lpstr>
      <vt:lpstr>LINAC</vt:lpstr>
      <vt:lpstr>Cyclotron</vt:lpstr>
      <vt:lpstr>Cyclotron cont’d</vt:lpstr>
      <vt:lpstr>Cyclotron Example</vt:lpstr>
      <vt:lpstr>CERN Laboratory</vt:lpstr>
      <vt:lpstr>Discovery of Higgs-like Boson Announced July 4, 2012</vt:lpstr>
      <vt:lpstr>Available Energy</vt:lpstr>
      <vt:lpstr>Colliding Beam</vt:lpstr>
      <vt:lpstr>The Sub-atomic Zoo…</vt:lpstr>
      <vt:lpstr>The Four Fundamental Interactions</vt:lpstr>
      <vt:lpstr>Leptons and Hadrons</vt:lpstr>
      <vt:lpstr>Leptons</vt:lpstr>
      <vt:lpstr>Conservation of Lepton Number</vt:lpstr>
      <vt:lpstr>A Few Selected Hadrons</vt:lpstr>
      <vt:lpstr>A Few Observations about Hadrons</vt:lpstr>
      <vt:lpstr>Conservation of Baryon Number</vt:lpstr>
      <vt:lpstr>Strangeness</vt:lpstr>
      <vt:lpstr>Strange Examples</vt:lpstr>
      <vt:lpstr>More Strange Examples</vt:lpstr>
      <vt:lpstr>Conservation Laws</vt:lpstr>
      <vt:lpstr>Quarks</vt:lpstr>
      <vt:lpstr>A Table of Quarks</vt:lpstr>
      <vt:lpstr>The Quark Model</vt:lpstr>
      <vt:lpstr>Determining the Quark Content</vt:lpstr>
      <vt:lpstr>The Eightfold Way</vt:lpstr>
      <vt:lpstr>The Standard Model</vt:lpstr>
      <vt:lpstr>Beyond the Standard Model</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Particle Physics</dc:title>
  <dc:creator>ehorvath</dc:creator>
  <cp:lastModifiedBy>Horvath, Elizabeth I</cp:lastModifiedBy>
  <cp:revision>158</cp:revision>
  <cp:lastPrinted>2014-02-19T14:04:51Z</cp:lastPrinted>
  <dcterms:created xsi:type="dcterms:W3CDTF">2014-02-13T20:28:09Z</dcterms:created>
  <dcterms:modified xsi:type="dcterms:W3CDTF">2017-04-21T15:51:59Z</dcterms:modified>
</cp:coreProperties>
</file>